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256" r:id="rId2"/>
    <p:sldId id="386" r:id="rId3"/>
    <p:sldId id="387" r:id="rId4"/>
    <p:sldId id="353" r:id="rId5"/>
    <p:sldId id="389" r:id="rId6"/>
    <p:sldId id="357" r:id="rId7"/>
    <p:sldId id="363" r:id="rId8"/>
    <p:sldId id="368" r:id="rId9"/>
    <p:sldId id="370" r:id="rId10"/>
    <p:sldId id="369" r:id="rId11"/>
    <p:sldId id="371" r:id="rId12"/>
    <p:sldId id="372" r:id="rId13"/>
    <p:sldId id="373" r:id="rId14"/>
    <p:sldId id="374" r:id="rId15"/>
    <p:sldId id="375" r:id="rId16"/>
    <p:sldId id="376" r:id="rId17"/>
    <p:sldId id="377" r:id="rId18"/>
    <p:sldId id="378" r:id="rId19"/>
    <p:sldId id="364" r:id="rId20"/>
    <p:sldId id="380" r:id="rId21"/>
    <p:sldId id="379" r:id="rId22"/>
    <p:sldId id="365" r:id="rId23"/>
    <p:sldId id="366" r:id="rId24"/>
    <p:sldId id="367" r:id="rId25"/>
    <p:sldId id="382" r:id="rId26"/>
    <p:sldId id="381" r:id="rId27"/>
    <p:sldId id="384" r:id="rId28"/>
    <p:sldId id="261" r:id="rId29"/>
  </p:sldIdLst>
  <p:sldSz cx="9144000" cy="6858000" type="screen4x3"/>
  <p:notesSz cx="6781800" cy="9926638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CC33"/>
    <a:srgbClr val="0000FF"/>
    <a:srgbClr val="CC6600"/>
    <a:srgbClr val="009900"/>
    <a:srgbClr val="996600"/>
    <a:srgbClr val="CC3300"/>
    <a:srgbClr val="663300"/>
    <a:srgbClr val="FF9900"/>
    <a:srgbClr val="003366"/>
    <a:srgbClr val="FF99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616DA210-FB5B-4158-B5E0-FEB733F419BA}" styleName="Светлый стиль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BC89EF96-8CEA-46FF-86C4-4CE0E7609802}" styleName="Светлый стиль 3 -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5DA37D80-6434-44D0-A028-1B22A696006F}" styleName="Светлый стиль 3 - акцент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8799B23B-EC83-4686-B30A-512413B5E67A}" styleName="Светлый стиль 3 - акцент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ED083AE6-46FA-4A59-8FB0-9F97EB10719F}" styleName="Светлый стиль 3 - акцент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BDBED569-4797-4DF1-A0F4-6AAB3CD982D8}" styleName="Светлый стиль 3 - акцент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E8B1032C-EA38-4F05-BA0D-38AFFFC7BED3}" styleName="Светлый стиль 3 - акцент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152" autoAdjust="0"/>
    <p:restoredTop sz="99754" autoAdjust="0"/>
  </p:normalViewPr>
  <p:slideViewPr>
    <p:cSldViewPr snapToGrid="0">
      <p:cViewPr>
        <p:scale>
          <a:sx n="100" d="100"/>
          <a:sy n="100" d="100"/>
        </p:scale>
        <p:origin x="-726" y="16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39519" cy="496809"/>
          </a:xfrm>
          <a:prstGeom prst="rect">
            <a:avLst/>
          </a:prstGeom>
        </p:spPr>
        <p:txBody>
          <a:bodyPr vert="horz" lIns="91339" tIns="45670" rIns="91339" bIns="4567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r>
              <a:rPr lang="ru-RU"/>
              <a:t>белстат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40699" y="0"/>
            <a:ext cx="2939519" cy="496809"/>
          </a:xfrm>
          <a:prstGeom prst="rect">
            <a:avLst/>
          </a:prstGeom>
        </p:spPr>
        <p:txBody>
          <a:bodyPr vert="horz" lIns="91339" tIns="45670" rIns="91339" bIns="4567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08B76ADF-BCD7-4C11-B4D1-1A6E10A324FB}" type="datetimeFigureOut">
              <a:rPr lang="ru-RU"/>
              <a:pPr>
                <a:defRPr/>
              </a:pPr>
              <a:t>14.04.2020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1" y="9428242"/>
            <a:ext cx="2939519" cy="496809"/>
          </a:xfrm>
          <a:prstGeom prst="rect">
            <a:avLst/>
          </a:prstGeom>
        </p:spPr>
        <p:txBody>
          <a:bodyPr vert="horz" lIns="91339" tIns="45670" rIns="91339" bIns="4567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40699" y="9428242"/>
            <a:ext cx="2939519" cy="496809"/>
          </a:xfrm>
          <a:prstGeom prst="rect">
            <a:avLst/>
          </a:prstGeom>
        </p:spPr>
        <p:txBody>
          <a:bodyPr vert="horz" lIns="91339" tIns="45670" rIns="91339" bIns="4567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4CDA5F60-DAA7-4725-87A2-44EC17AB15B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6532745"/>
      </p:ext>
    </p:extLst>
  </p:cSld>
  <p:clrMap bg1="lt1" tx1="dk1" bg2="lt2" tx2="dk2" accent1="accent1" accent2="accent2" accent3="accent3" accent4="accent4" accent5="accent5" accent6="accent6" hlink="hlink" folHlink="folHlink"/>
  <p:hf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39519" cy="496809"/>
          </a:xfrm>
          <a:prstGeom prst="rect">
            <a:avLst/>
          </a:prstGeom>
        </p:spPr>
        <p:txBody>
          <a:bodyPr vert="horz" lIns="91339" tIns="45670" rIns="91339" bIns="4567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r>
              <a:rPr lang="ru-RU"/>
              <a:t>белстат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0699" y="0"/>
            <a:ext cx="2939519" cy="496809"/>
          </a:xfrm>
          <a:prstGeom prst="rect">
            <a:avLst/>
          </a:prstGeom>
        </p:spPr>
        <p:txBody>
          <a:bodyPr vert="horz" lIns="91339" tIns="45670" rIns="91339" bIns="4567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1EC1400A-53DC-40CA-ABB4-1A103CAE3CAE}" type="datetimeFigureOut">
              <a:rPr lang="ru-RU"/>
              <a:pPr>
                <a:defRPr/>
              </a:pPr>
              <a:t>14.04.2020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08050" y="742950"/>
            <a:ext cx="4965700" cy="37258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339" tIns="45670" rIns="91339" bIns="4567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7863" y="4715712"/>
            <a:ext cx="5426074" cy="4466511"/>
          </a:xfrm>
          <a:prstGeom prst="rect">
            <a:avLst/>
          </a:prstGeom>
        </p:spPr>
        <p:txBody>
          <a:bodyPr vert="horz" lIns="91339" tIns="45670" rIns="91339" bIns="4567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42"/>
            <a:ext cx="2939519" cy="496809"/>
          </a:xfrm>
          <a:prstGeom prst="rect">
            <a:avLst/>
          </a:prstGeom>
        </p:spPr>
        <p:txBody>
          <a:bodyPr vert="horz" lIns="91339" tIns="45670" rIns="91339" bIns="4567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0699" y="9428242"/>
            <a:ext cx="2939519" cy="496809"/>
          </a:xfrm>
          <a:prstGeom prst="rect">
            <a:avLst/>
          </a:prstGeom>
        </p:spPr>
        <p:txBody>
          <a:bodyPr vert="horz" lIns="91339" tIns="45670" rIns="91339" bIns="4567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424F4912-031B-46E8-8282-0DD57B3BF2E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9929299"/>
      </p:ext>
    </p:extLst>
  </p:cSld>
  <p:clrMap bg1="lt1" tx1="dk1" bg2="lt2" tx2="dk2" accent1="accent1" accent2="accent2" accent3="accent3" accent4="accent4" accent5="accent5" accent6="accent6" hlink="hlink" folHlink="folHlink"/>
  <p:hf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9459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ru-RU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9587693E-6134-4912-912A-CD3829D76B30}" type="slidenum">
              <a:rPr lang="ru-RU" smtClean="0"/>
              <a:pPr>
                <a:defRPr/>
              </a:pPr>
              <a:t>1</a:t>
            </a:fld>
            <a:endParaRPr lang="ru-RU"/>
          </a:p>
        </p:txBody>
      </p:sp>
      <p:sp>
        <p:nvSpPr>
          <p:cNvPr id="5" name="Верхний колонтитул 4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pPr>
              <a:defRPr/>
            </a:pPr>
            <a:r>
              <a:rPr lang="ru-RU"/>
              <a:t>белстат</a:t>
            </a: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483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dirty="0" smtClean="0"/>
          </a:p>
        </p:txBody>
      </p:sp>
      <p:sp>
        <p:nvSpPr>
          <p:cNvPr id="4" name="Верхний колонтитул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белстат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7E17A52-9D71-48F8-B07D-261BF5946807}" type="slidenum">
              <a:rPr lang="ru-RU" smtClean="0"/>
              <a:pPr>
                <a:defRPr/>
              </a:pPr>
              <a:t>10</a:t>
            </a:fld>
            <a:endParaRPr lang="ru-RU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483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dirty="0" smtClean="0"/>
          </a:p>
        </p:txBody>
      </p:sp>
      <p:sp>
        <p:nvSpPr>
          <p:cNvPr id="4" name="Верхний колонтитул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белстат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7E17A52-9D71-48F8-B07D-261BF5946807}" type="slidenum">
              <a:rPr lang="ru-RU" smtClean="0"/>
              <a:pPr>
                <a:defRPr/>
              </a:pPr>
              <a:t>11</a:t>
            </a:fld>
            <a:endParaRPr lang="ru-RU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483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dirty="0" smtClean="0"/>
          </a:p>
        </p:txBody>
      </p:sp>
      <p:sp>
        <p:nvSpPr>
          <p:cNvPr id="4" name="Верхний колонтитул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белстат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7E17A52-9D71-48F8-B07D-261BF5946807}" type="slidenum">
              <a:rPr lang="ru-RU" smtClean="0"/>
              <a:pPr>
                <a:defRPr/>
              </a:pPr>
              <a:t>12</a:t>
            </a:fld>
            <a:endParaRPr lang="ru-RU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483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dirty="0" smtClean="0"/>
          </a:p>
        </p:txBody>
      </p:sp>
      <p:sp>
        <p:nvSpPr>
          <p:cNvPr id="4" name="Верхний колонтитул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белстат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7E17A52-9D71-48F8-B07D-261BF5946807}" type="slidenum">
              <a:rPr lang="ru-RU" smtClean="0"/>
              <a:pPr>
                <a:defRPr/>
              </a:pPr>
              <a:t>13</a:t>
            </a:fld>
            <a:endParaRPr lang="ru-RU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483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dirty="0" smtClean="0"/>
          </a:p>
        </p:txBody>
      </p:sp>
      <p:sp>
        <p:nvSpPr>
          <p:cNvPr id="4" name="Верхний колонтитул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белстат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7E17A52-9D71-48F8-B07D-261BF5946807}" type="slidenum">
              <a:rPr lang="ru-RU" smtClean="0"/>
              <a:pPr>
                <a:defRPr/>
              </a:pPr>
              <a:t>14</a:t>
            </a:fld>
            <a:endParaRPr lang="ru-RU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483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dirty="0" smtClean="0"/>
          </a:p>
        </p:txBody>
      </p:sp>
      <p:sp>
        <p:nvSpPr>
          <p:cNvPr id="4" name="Верхний колонтитул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белстат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7E17A52-9D71-48F8-B07D-261BF5946807}" type="slidenum">
              <a:rPr lang="ru-RU" smtClean="0"/>
              <a:pPr>
                <a:defRPr/>
              </a:pPr>
              <a:t>15</a:t>
            </a:fld>
            <a:endParaRPr lang="ru-RU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483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dirty="0" smtClean="0"/>
          </a:p>
        </p:txBody>
      </p:sp>
      <p:sp>
        <p:nvSpPr>
          <p:cNvPr id="4" name="Верхний колонтитул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белстат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7E17A52-9D71-48F8-B07D-261BF5946807}" type="slidenum">
              <a:rPr lang="ru-RU" smtClean="0"/>
              <a:pPr>
                <a:defRPr/>
              </a:pPr>
              <a:t>16</a:t>
            </a:fld>
            <a:endParaRPr lang="ru-RU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483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dirty="0" smtClean="0"/>
          </a:p>
        </p:txBody>
      </p:sp>
      <p:sp>
        <p:nvSpPr>
          <p:cNvPr id="4" name="Верхний колонтитул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белстат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7E17A52-9D71-48F8-B07D-261BF5946807}" type="slidenum">
              <a:rPr lang="ru-RU" smtClean="0"/>
              <a:pPr>
                <a:defRPr/>
              </a:pPr>
              <a:t>17</a:t>
            </a:fld>
            <a:endParaRPr lang="ru-RU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483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dirty="0" smtClean="0"/>
          </a:p>
        </p:txBody>
      </p:sp>
      <p:sp>
        <p:nvSpPr>
          <p:cNvPr id="4" name="Верхний колонтитул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белстат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7E17A52-9D71-48F8-B07D-261BF5946807}" type="slidenum">
              <a:rPr lang="ru-RU" smtClean="0"/>
              <a:pPr>
                <a:defRPr/>
              </a:pPr>
              <a:t>18</a:t>
            </a:fld>
            <a:endParaRPr lang="ru-RU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483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dirty="0" smtClean="0"/>
          </a:p>
        </p:txBody>
      </p:sp>
      <p:sp>
        <p:nvSpPr>
          <p:cNvPr id="4" name="Верхний колонтитул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белстат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7E17A52-9D71-48F8-B07D-261BF5946807}" type="slidenum">
              <a:rPr lang="ru-RU" smtClean="0"/>
              <a:pPr>
                <a:defRPr/>
              </a:pPr>
              <a:t>19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483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ru-RU" smtClean="0"/>
              <a:t>В Указаниях – по другому</a:t>
            </a:r>
          </a:p>
        </p:txBody>
      </p:sp>
      <p:sp>
        <p:nvSpPr>
          <p:cNvPr id="4" name="Верхний колонтитул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белстат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7E17A52-9D71-48F8-B07D-261BF5946807}" type="slidenum">
              <a:rPr lang="ru-RU" smtClean="0"/>
              <a:pPr>
                <a:defRPr/>
              </a:pPr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483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dirty="0" smtClean="0"/>
          </a:p>
        </p:txBody>
      </p:sp>
      <p:sp>
        <p:nvSpPr>
          <p:cNvPr id="4" name="Верхний колонтитул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белстат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7E17A52-9D71-48F8-B07D-261BF5946807}" type="slidenum">
              <a:rPr lang="ru-RU" smtClean="0"/>
              <a:pPr>
                <a:defRPr/>
              </a:pPr>
              <a:t>20</a:t>
            </a:fld>
            <a:endParaRPr lang="ru-RU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483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dirty="0" smtClean="0"/>
          </a:p>
        </p:txBody>
      </p:sp>
      <p:sp>
        <p:nvSpPr>
          <p:cNvPr id="4" name="Верхний колонтитул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белстат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7E17A52-9D71-48F8-B07D-261BF5946807}" type="slidenum">
              <a:rPr lang="ru-RU" smtClean="0"/>
              <a:pPr>
                <a:defRPr/>
              </a:pPr>
              <a:t>21</a:t>
            </a:fld>
            <a:endParaRPr lang="ru-RU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483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dirty="0" smtClean="0"/>
          </a:p>
        </p:txBody>
      </p:sp>
      <p:sp>
        <p:nvSpPr>
          <p:cNvPr id="4" name="Верхний колонтитул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белстат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7E17A52-9D71-48F8-B07D-261BF5946807}" type="slidenum">
              <a:rPr lang="ru-RU" smtClean="0"/>
              <a:pPr>
                <a:defRPr/>
              </a:pPr>
              <a:t>22</a:t>
            </a:fld>
            <a:endParaRPr lang="ru-RU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483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dirty="0" smtClean="0"/>
          </a:p>
        </p:txBody>
      </p:sp>
      <p:sp>
        <p:nvSpPr>
          <p:cNvPr id="4" name="Верхний колонтитул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белстат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7E17A52-9D71-48F8-B07D-261BF5946807}" type="slidenum">
              <a:rPr lang="ru-RU" smtClean="0"/>
              <a:pPr>
                <a:defRPr/>
              </a:pPr>
              <a:t>23</a:t>
            </a:fld>
            <a:endParaRPr lang="ru-RU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483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dirty="0" smtClean="0"/>
          </a:p>
        </p:txBody>
      </p:sp>
      <p:sp>
        <p:nvSpPr>
          <p:cNvPr id="4" name="Верхний колонтитул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белстат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7E17A52-9D71-48F8-B07D-261BF5946807}" type="slidenum">
              <a:rPr lang="ru-RU" smtClean="0"/>
              <a:pPr>
                <a:defRPr/>
              </a:pPr>
              <a:t>24</a:t>
            </a:fld>
            <a:endParaRPr lang="ru-RU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483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dirty="0" smtClean="0"/>
          </a:p>
        </p:txBody>
      </p:sp>
      <p:sp>
        <p:nvSpPr>
          <p:cNvPr id="4" name="Верхний колонтитул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белстат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7E17A52-9D71-48F8-B07D-261BF5946807}" type="slidenum">
              <a:rPr lang="ru-RU" smtClean="0"/>
              <a:pPr>
                <a:defRPr/>
              </a:pPr>
              <a:t>25</a:t>
            </a:fld>
            <a:endParaRPr lang="ru-RU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483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dirty="0" smtClean="0"/>
          </a:p>
        </p:txBody>
      </p:sp>
      <p:sp>
        <p:nvSpPr>
          <p:cNvPr id="4" name="Верхний колонтитул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белстат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7E17A52-9D71-48F8-B07D-261BF5946807}" type="slidenum">
              <a:rPr lang="ru-RU" smtClean="0"/>
              <a:pPr>
                <a:defRPr/>
              </a:pPr>
              <a:t>26</a:t>
            </a:fld>
            <a:endParaRPr lang="ru-RU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483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dirty="0" smtClean="0"/>
          </a:p>
        </p:txBody>
      </p:sp>
      <p:sp>
        <p:nvSpPr>
          <p:cNvPr id="4" name="Верхний колонтитул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белстат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7E17A52-9D71-48F8-B07D-261BF5946807}" type="slidenum">
              <a:rPr lang="ru-RU" smtClean="0"/>
              <a:pPr>
                <a:defRPr/>
              </a:pPr>
              <a:t>27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483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ru-RU" smtClean="0"/>
              <a:t>В Указаниях – по другому</a:t>
            </a:r>
          </a:p>
        </p:txBody>
      </p:sp>
      <p:sp>
        <p:nvSpPr>
          <p:cNvPr id="4" name="Верхний колонтитул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белстат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7E17A52-9D71-48F8-B07D-261BF5946807}" type="slidenum">
              <a:rPr lang="ru-RU" smtClean="0"/>
              <a:pPr>
                <a:defRPr/>
              </a:pPr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483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ru-RU" smtClean="0"/>
              <a:t>В Указаниях – по другому</a:t>
            </a:r>
          </a:p>
        </p:txBody>
      </p:sp>
      <p:sp>
        <p:nvSpPr>
          <p:cNvPr id="4" name="Верхний колонтитул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белстат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7E17A52-9D71-48F8-B07D-261BF5946807}" type="slidenum">
              <a:rPr lang="ru-RU" smtClean="0"/>
              <a:pPr>
                <a:defRPr/>
              </a:pPr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483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ru-RU" smtClean="0"/>
              <a:t>В Указаниях – по другому</a:t>
            </a:r>
          </a:p>
        </p:txBody>
      </p:sp>
      <p:sp>
        <p:nvSpPr>
          <p:cNvPr id="4" name="Верхний колонтитул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белстат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7E17A52-9D71-48F8-B07D-261BF5946807}" type="slidenum">
              <a:rPr lang="ru-RU" smtClean="0"/>
              <a:pPr>
                <a:defRPr/>
              </a:pPr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483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ru-RU" smtClean="0"/>
              <a:t>В Указаниях – по другому</a:t>
            </a:r>
          </a:p>
        </p:txBody>
      </p:sp>
      <p:sp>
        <p:nvSpPr>
          <p:cNvPr id="4" name="Верхний колонтитул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белстат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7E17A52-9D71-48F8-B07D-261BF5946807}" type="slidenum">
              <a:rPr lang="ru-RU" smtClean="0"/>
              <a:pPr>
                <a:defRPr/>
              </a:pPr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483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dirty="0" smtClean="0"/>
          </a:p>
        </p:txBody>
      </p:sp>
      <p:sp>
        <p:nvSpPr>
          <p:cNvPr id="4" name="Верхний колонтитул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белстат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7E17A52-9D71-48F8-B07D-261BF5946807}" type="slidenum">
              <a:rPr lang="ru-RU" smtClean="0"/>
              <a:pPr>
                <a:defRPr/>
              </a:pPr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483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dirty="0" smtClean="0"/>
          </a:p>
        </p:txBody>
      </p:sp>
      <p:sp>
        <p:nvSpPr>
          <p:cNvPr id="4" name="Верхний колонтитул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белстат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7E17A52-9D71-48F8-B07D-261BF5946807}" type="slidenum">
              <a:rPr lang="ru-RU" smtClean="0"/>
              <a:pPr>
                <a:defRPr/>
              </a:pPr>
              <a:t>8</a:t>
            </a:fld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483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dirty="0" smtClean="0"/>
          </a:p>
        </p:txBody>
      </p:sp>
      <p:sp>
        <p:nvSpPr>
          <p:cNvPr id="4" name="Верхний колонтитул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белстат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7E17A52-9D71-48F8-B07D-261BF5946807}" type="slidenum">
              <a:rPr lang="ru-RU" smtClean="0"/>
              <a:pPr>
                <a:defRPr/>
              </a:pPr>
              <a:t>9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Титульный слайд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00146" y="3486150"/>
            <a:ext cx="3429030" cy="1609725"/>
          </a:xfrm>
        </p:spPr>
        <p:txBody>
          <a:bodyPr anchor="ctr">
            <a:normAutofit/>
          </a:bodyPr>
          <a:lstStyle>
            <a:lvl1pPr marL="0" indent="0" algn="l"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 smtClean="0"/>
              <a:t>Образец подзаголовка</a:t>
            </a:r>
            <a:endParaRPr lang="ru-RU" dirty="0"/>
          </a:p>
        </p:txBody>
      </p:sp>
      <p:sp>
        <p:nvSpPr>
          <p:cNvPr id="9" name="Текст 8"/>
          <p:cNvSpPr>
            <a:spLocks noGrp="1"/>
          </p:cNvSpPr>
          <p:nvPr>
            <p:ph type="body" sz="quarter" idx="10"/>
          </p:nvPr>
        </p:nvSpPr>
        <p:spPr>
          <a:xfrm>
            <a:off x="1381126" y="590550"/>
            <a:ext cx="6772274" cy="2828925"/>
          </a:xfrm>
        </p:spPr>
        <p:txBody>
          <a:bodyPr anchor="ctr">
            <a:normAutofit/>
          </a:bodyPr>
          <a:lstStyle>
            <a:lvl1pPr marL="0" indent="0">
              <a:buNone/>
              <a:tabLst/>
              <a:defRPr sz="2800" b="1">
                <a:solidFill>
                  <a:schemeClr val="accent2">
                    <a:lumMod val="75000"/>
                  </a:schemeClr>
                </a:solidFill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4305E1-7F04-43CB-A7B2-04731272EE8D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038225"/>
            <a:ext cx="6019800" cy="50879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F4772E-1A66-442E-B01A-35F414FF4D9E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B6ACA5-BFD0-4C85-B8D4-BE623CABE16B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1057275"/>
            <a:ext cx="7772400" cy="3349625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2120AE-7D0A-47BC-A15D-C2A16759A2B5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lang="ru-RU" sz="2000" kern="1200" dirty="0" smtClean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>
              <a:defRPr lang="ru-RU" sz="180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>
              <a:defRPr lang="ru-RU" sz="1600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>
              <a:defRPr lang="ru-RU" sz="1400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>
              <a:defRPr lang="ru-RU" sz="1400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86DA26-2BD6-4EE4-9289-3A9A199E4E63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4BB184-0CBA-4827-8E99-9D98F0593FEB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Номер слайда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829A59-79E2-4762-9928-C7A20B67F8C2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2AE3C8-14F0-4AC0-91B3-B634340A1509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996533"/>
            <a:ext cx="3008313" cy="101959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990600"/>
            <a:ext cx="5111750" cy="5135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2010191"/>
            <a:ext cx="3008313" cy="411597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2A544C-8F14-4983-A730-B5AB201DC541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4800600"/>
            <a:ext cx="8610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33375" y="612775"/>
            <a:ext cx="855345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04800" y="5367338"/>
            <a:ext cx="8610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6D3F58-7E42-48B5-BB4A-D588DE4EDB03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60338"/>
            <a:ext cx="8458200" cy="887412"/>
          </a:xfrm>
          <a:prstGeom prst="rect">
            <a:avLst/>
          </a:prstGeom>
          <a:effectLst>
            <a:outerShdw blurRad="25400" dist="25400" dir="2400000" algn="ctr" rotWithShape="0">
              <a:schemeClr val="tx1">
                <a:lumMod val="65000"/>
                <a:lumOff val="35000"/>
                <a:alpha val="71000"/>
              </a:schemeClr>
            </a:outerShdw>
          </a:effectLst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076325"/>
            <a:ext cx="8458200" cy="5049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43938" y="6446838"/>
            <a:ext cx="46196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000" b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A158E172-1364-484C-AEEA-7A9656648C1C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  <p:pic>
        <p:nvPicPr>
          <p:cNvPr id="1029" name="Рисунок 6" descr="logo.jpg"/>
          <p:cNvPicPr>
            <a:picLocks noChangeAspect="1"/>
          </p:cNvPicPr>
          <p:nvPr userDrawn="1"/>
        </p:nvPicPr>
        <p:blipFill>
          <a:blip r:embed="rId14"/>
          <a:srcRect/>
          <a:stretch>
            <a:fillRect/>
          </a:stretch>
        </p:blipFill>
        <p:spPr bwMode="auto">
          <a:xfrm>
            <a:off x="207963" y="6234113"/>
            <a:ext cx="179546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43" r:id="rId1"/>
    <p:sldLayoutId id="2147483733" r:id="rId2"/>
    <p:sldLayoutId id="2147483734" r:id="rId3"/>
    <p:sldLayoutId id="2147483735" r:id="rId4"/>
    <p:sldLayoutId id="2147483736" r:id="rId5"/>
    <p:sldLayoutId id="2147483737" r:id="rId6"/>
    <p:sldLayoutId id="2147483738" r:id="rId7"/>
    <p:sldLayoutId id="2147483739" r:id="rId8"/>
    <p:sldLayoutId id="2147483740" r:id="rId9"/>
    <p:sldLayoutId id="2147483741" r:id="rId10"/>
    <p:sldLayoutId id="2147483742" r:id="rId11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800" b="1" kern="1200">
          <a:solidFill>
            <a:srgbClr val="DD7E0E"/>
          </a:solidFill>
          <a:latin typeface="Arial" pitchFamily="34" charset="0"/>
          <a:ea typeface="+mj-ea"/>
          <a:cs typeface="Arial" pitchFamily="34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DD7E0E"/>
          </a:solidFill>
          <a:latin typeface="Arial" charset="0"/>
          <a:cs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DD7E0E"/>
          </a:solidFill>
          <a:latin typeface="Arial" charset="0"/>
          <a:cs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DD7E0E"/>
          </a:solidFill>
          <a:latin typeface="Arial" charset="0"/>
          <a:cs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DD7E0E"/>
          </a:solidFill>
          <a:latin typeface="Arial" charset="0"/>
          <a:cs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800" b="1">
          <a:solidFill>
            <a:srgbClr val="DD7E0E"/>
          </a:solidFill>
          <a:latin typeface="Arial" charset="0"/>
          <a:cs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800" b="1">
          <a:solidFill>
            <a:srgbClr val="DD7E0E"/>
          </a:solidFill>
          <a:latin typeface="Arial" charset="0"/>
          <a:cs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800" b="1">
          <a:solidFill>
            <a:srgbClr val="DD7E0E"/>
          </a:solidFill>
          <a:latin typeface="Arial" charset="0"/>
          <a:cs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800" b="1">
          <a:solidFill>
            <a:srgbClr val="DD7E0E"/>
          </a:solidFill>
          <a:latin typeface="Arial" charset="0"/>
          <a:cs typeface="Arial" charset="0"/>
        </a:defRPr>
      </a:lvl9pPr>
    </p:titleStyle>
    <p:bodyStyle>
      <a:lvl1pPr marL="179388" indent="-179388" algn="l" rtl="0" eaLnBrk="0" fontAlgn="base" hangingPunct="0">
        <a:spcBef>
          <a:spcPct val="20000"/>
        </a:spcBef>
        <a:spcAft>
          <a:spcPct val="0"/>
        </a:spcAft>
        <a:buClr>
          <a:srgbClr val="DD7E0E"/>
        </a:buClr>
        <a:buSzPct val="80000"/>
        <a:buFont typeface="Wingdings" pitchFamily="2" charset="2"/>
        <a:buChar char="§"/>
        <a:tabLst>
          <a:tab pos="179388" algn="l"/>
        </a:tabLst>
        <a:defRPr sz="22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1pPr>
      <a:lvl2pPr marL="538163" indent="-273050" algn="l" rtl="0" eaLnBrk="0" fontAlgn="base" hangingPunct="0">
        <a:spcBef>
          <a:spcPct val="20000"/>
        </a:spcBef>
        <a:spcAft>
          <a:spcPct val="0"/>
        </a:spcAft>
        <a:buClr>
          <a:srgbClr val="DD7E0E"/>
        </a:buClr>
        <a:buFont typeface="Arial" charset="0"/>
        <a:buChar char="–"/>
        <a:defRPr sz="2800" kern="1200">
          <a:solidFill>
            <a:srgbClr val="404040"/>
          </a:solidFill>
          <a:latin typeface="Arial" pitchFamily="34" charset="0"/>
          <a:ea typeface="+mn-ea"/>
          <a:cs typeface="Arial" pitchFamily="34" charset="0"/>
        </a:defRPr>
      </a:lvl2pPr>
      <a:lvl3pPr marL="717550" indent="-179388" algn="l" rtl="0" eaLnBrk="0" fontAlgn="base" hangingPunct="0">
        <a:spcBef>
          <a:spcPct val="20000"/>
        </a:spcBef>
        <a:spcAft>
          <a:spcPct val="0"/>
        </a:spcAft>
        <a:buClr>
          <a:srgbClr val="DD7E0E"/>
        </a:buClr>
        <a:buFont typeface="Arial" charset="0"/>
        <a:buChar char="•"/>
        <a:defRPr sz="1600" kern="1200">
          <a:solidFill>
            <a:srgbClr val="595959"/>
          </a:solidFill>
          <a:latin typeface="Arial" pitchFamily="34" charset="0"/>
          <a:ea typeface="+mn-ea"/>
          <a:cs typeface="Arial" pitchFamily="34" charset="0"/>
        </a:defRPr>
      </a:lvl3pPr>
      <a:lvl4pPr marL="896938" indent="-1793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1400" kern="1200">
          <a:solidFill>
            <a:srgbClr val="595959"/>
          </a:solidFill>
          <a:latin typeface="Arial" pitchFamily="34" charset="0"/>
          <a:ea typeface="+mn-ea"/>
          <a:cs typeface="Arial" pitchFamily="34" charset="0"/>
        </a:defRPr>
      </a:lvl4pPr>
      <a:lvl5pPr marL="1076325" indent="-2730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200" kern="1200">
          <a:solidFill>
            <a:srgbClr val="595959"/>
          </a:solidFill>
          <a:latin typeface="Arial" pitchFamily="34" charset="0"/>
          <a:ea typeface="+mn-ea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16" descr="3-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81150" y="161925"/>
            <a:ext cx="622300" cy="55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1647825" y="285749"/>
            <a:ext cx="7127875" cy="5715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lnSpc>
                <a:spcPts val="1600"/>
              </a:lnSpc>
              <a:defRPr/>
            </a:pPr>
            <a:r>
              <a:rPr lang="ru-RU" sz="15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Национальный статистический комитет Республики </a:t>
            </a:r>
            <a:r>
              <a:rPr lang="ru-RU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Беларусь</a:t>
            </a:r>
          </a:p>
          <a:p>
            <a:pPr algn="ctr">
              <a:lnSpc>
                <a:spcPts val="1600"/>
              </a:lnSpc>
              <a:defRPr/>
            </a:pPr>
            <a:endParaRPr lang="ru-RU" sz="1500" b="1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ctr">
              <a:lnSpc>
                <a:spcPts val="1600"/>
              </a:lnSpc>
              <a:defRPr/>
            </a:pPr>
            <a:r>
              <a:rPr lang="ru-RU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Главное статистическое управление Гомельской области</a:t>
            </a:r>
          </a:p>
          <a:p>
            <a:pPr algn="ctr">
              <a:defRPr/>
            </a:pPr>
            <a:endParaRPr lang="ru-RU" sz="15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078" name="Line 5"/>
          <p:cNvSpPr>
            <a:spLocks noChangeShapeType="1"/>
          </p:cNvSpPr>
          <p:nvPr/>
        </p:nvSpPr>
        <p:spPr bwMode="auto">
          <a:xfrm flipV="1">
            <a:off x="500063" y="812800"/>
            <a:ext cx="8301037" cy="0"/>
          </a:xfrm>
          <a:prstGeom prst="line">
            <a:avLst/>
          </a:prstGeom>
          <a:noFill/>
          <a:ln w="38100">
            <a:solidFill>
              <a:srgbClr val="CC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079" name="Line 6"/>
          <p:cNvSpPr>
            <a:spLocks noChangeShapeType="1"/>
          </p:cNvSpPr>
          <p:nvPr/>
        </p:nvSpPr>
        <p:spPr bwMode="auto">
          <a:xfrm>
            <a:off x="500063" y="857250"/>
            <a:ext cx="8280400" cy="0"/>
          </a:xfrm>
          <a:prstGeom prst="line">
            <a:avLst/>
          </a:prstGeom>
          <a:noFill/>
          <a:ln w="31750">
            <a:solidFill>
              <a:srgbClr val="0099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9" name="Rectangle 5"/>
          <p:cNvSpPr txBox="1">
            <a:spLocks noChangeArrowheads="1"/>
          </p:cNvSpPr>
          <p:nvPr/>
        </p:nvSpPr>
        <p:spPr>
          <a:xfrm>
            <a:off x="1019175" y="962004"/>
            <a:ext cx="5438775" cy="1781196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Arial" pitchFamily="34" charset="0"/>
                <a:ea typeface="+mj-ea"/>
                <a:cs typeface="Aharoni" pitchFamily="2" charset="-79"/>
              </a:rPr>
              <a:t>Основные методологические моменты, на которые необходимо обратить внимание при заполнении </a:t>
            </a:r>
            <a:endParaRPr kumimoji="0" lang="ru-RU" sz="28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11" name="Прямоугольник 3"/>
          <p:cNvSpPr>
            <a:spLocks noChangeArrowheads="1"/>
          </p:cNvSpPr>
          <p:nvPr/>
        </p:nvSpPr>
        <p:spPr bwMode="auto">
          <a:xfrm>
            <a:off x="1809751" y="2876551"/>
            <a:ext cx="5048250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rgbClr val="336600"/>
                </a:solidFill>
              </a:rPr>
              <a:t>государственной </a:t>
            </a:r>
            <a:r>
              <a:rPr lang="ru-RU" sz="2000" b="1" dirty="0">
                <a:solidFill>
                  <a:srgbClr val="336600"/>
                </a:solidFill>
              </a:rPr>
              <a:t>статистической отчетности </a:t>
            </a:r>
            <a:r>
              <a:rPr lang="ru-RU" sz="2000" b="1" dirty="0" smtClean="0">
                <a:solidFill>
                  <a:srgbClr val="336600"/>
                </a:solidFill>
              </a:rPr>
              <a:t>по форме </a:t>
            </a:r>
            <a:r>
              <a:rPr lang="en-US" sz="2000" b="1" dirty="0" smtClean="0">
                <a:solidFill>
                  <a:srgbClr val="336600"/>
                </a:solidFill>
              </a:rPr>
              <a:t>4-</a:t>
            </a:r>
            <a:r>
              <a:rPr lang="ru-RU" sz="2000" b="1" dirty="0" smtClean="0">
                <a:solidFill>
                  <a:srgbClr val="336600"/>
                </a:solidFill>
              </a:rPr>
              <a:t>у</a:t>
            </a:r>
            <a:r>
              <a:rPr lang="ru-RU" sz="2000" b="1" dirty="0" smtClean="0">
                <a:solidFill>
                  <a:srgbClr val="CC66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000" b="1" dirty="0" smtClean="0">
                <a:solidFill>
                  <a:srgbClr val="336600"/>
                </a:solidFill>
              </a:rPr>
              <a:t/>
            </a:r>
            <a:br>
              <a:rPr lang="ru-RU" sz="2000" b="1" dirty="0" smtClean="0">
                <a:solidFill>
                  <a:srgbClr val="336600"/>
                </a:solidFill>
              </a:rPr>
            </a:br>
            <a:r>
              <a:rPr lang="ru-RU" sz="2000" b="1" dirty="0" smtClean="0">
                <a:solidFill>
                  <a:srgbClr val="336600"/>
                </a:solidFill>
              </a:rPr>
              <a:t>«Отчет </a:t>
            </a:r>
            <a:r>
              <a:rPr lang="ru-RU" sz="2000" b="1" dirty="0">
                <a:solidFill>
                  <a:srgbClr val="336600"/>
                </a:solidFill>
              </a:rPr>
              <a:t>о </a:t>
            </a:r>
            <a:r>
              <a:rPr lang="ru-RU" sz="2000" b="1" dirty="0" smtClean="0">
                <a:solidFill>
                  <a:srgbClr val="336600"/>
                </a:solidFill>
              </a:rPr>
              <a:t>видах экономической  деятельности организации»</a:t>
            </a:r>
          </a:p>
          <a:p>
            <a:endParaRPr lang="ru-RU" sz="2000" b="1" dirty="0" smtClean="0">
              <a:solidFill>
                <a:srgbClr val="336600"/>
              </a:solidFill>
            </a:endParaRPr>
          </a:p>
          <a:p>
            <a:r>
              <a:rPr lang="ru-RU" sz="2000" b="1" dirty="0" smtClean="0">
                <a:solidFill>
                  <a:srgbClr val="FF0000"/>
                </a:solidFill>
              </a:rPr>
              <a:t>в 2020 году</a:t>
            </a:r>
            <a:endParaRPr lang="ru-RU" sz="20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TextBox 5"/>
          <p:cNvSpPr txBox="1">
            <a:spLocks noChangeArrowheads="1"/>
          </p:cNvSpPr>
          <p:nvPr/>
        </p:nvSpPr>
        <p:spPr bwMode="auto">
          <a:xfrm>
            <a:off x="342900" y="6267450"/>
            <a:ext cx="1628776" cy="46166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endParaRPr lang="ru-RU" sz="2400" dirty="0"/>
          </a:p>
        </p:txBody>
      </p:sp>
      <p:pic>
        <p:nvPicPr>
          <p:cNvPr id="4101" name="Picture 16" descr="3-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71563" y="180975"/>
            <a:ext cx="622300" cy="55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Rectangle 2"/>
          <p:cNvSpPr>
            <a:spLocks noChangeArrowheads="1"/>
          </p:cNvSpPr>
          <p:nvPr/>
        </p:nvSpPr>
        <p:spPr bwMode="auto">
          <a:xfrm>
            <a:off x="1152525" y="260350"/>
            <a:ext cx="7127875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ru-RU" sz="15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Национальный статистический комитет Республики Беларусь</a:t>
            </a:r>
          </a:p>
        </p:txBody>
      </p:sp>
      <p:sp>
        <p:nvSpPr>
          <p:cNvPr id="4103" name="Line 5"/>
          <p:cNvSpPr>
            <a:spLocks noChangeShapeType="1"/>
          </p:cNvSpPr>
          <p:nvPr/>
        </p:nvSpPr>
        <p:spPr bwMode="auto">
          <a:xfrm flipV="1">
            <a:off x="500063" y="812800"/>
            <a:ext cx="8301037" cy="0"/>
          </a:xfrm>
          <a:prstGeom prst="line">
            <a:avLst/>
          </a:prstGeom>
          <a:noFill/>
          <a:ln w="38100">
            <a:solidFill>
              <a:srgbClr val="CC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104" name="Line 6"/>
          <p:cNvSpPr>
            <a:spLocks noChangeShapeType="1"/>
          </p:cNvSpPr>
          <p:nvPr/>
        </p:nvSpPr>
        <p:spPr bwMode="auto">
          <a:xfrm>
            <a:off x="500063" y="857250"/>
            <a:ext cx="8280400" cy="0"/>
          </a:xfrm>
          <a:prstGeom prst="line">
            <a:avLst/>
          </a:prstGeom>
          <a:noFill/>
          <a:ln w="31750">
            <a:solidFill>
              <a:srgbClr val="0099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533399" y="871835"/>
            <a:ext cx="8343901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b="1" dirty="0" smtClean="0">
                <a:solidFill>
                  <a:srgbClr val="009900"/>
                </a:solidFill>
              </a:rPr>
              <a:t>Раздел </a:t>
            </a:r>
            <a:r>
              <a:rPr lang="en-US" sz="2200" b="1" dirty="0" smtClean="0">
                <a:solidFill>
                  <a:srgbClr val="009900"/>
                </a:solidFill>
              </a:rPr>
              <a:t>I</a:t>
            </a:r>
            <a:r>
              <a:rPr lang="ru-RU" sz="2200" b="1" dirty="0" smtClean="0">
                <a:solidFill>
                  <a:srgbClr val="009900"/>
                </a:solidFill>
              </a:rPr>
              <a:t>.</a:t>
            </a:r>
            <a:r>
              <a:rPr lang="en-US" sz="2200" b="1" dirty="0" smtClean="0">
                <a:solidFill>
                  <a:srgbClr val="009900"/>
                </a:solidFill>
              </a:rPr>
              <a:t> </a:t>
            </a:r>
            <a:r>
              <a:rPr lang="ru-RU" sz="2200" b="1" dirty="0" smtClean="0">
                <a:solidFill>
                  <a:srgbClr val="009900"/>
                </a:solidFill>
              </a:rPr>
              <a:t>Строка 11</a:t>
            </a:r>
            <a:endParaRPr lang="ru-RU" sz="16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1" name="Содержимое 10"/>
          <p:cNvSpPr>
            <a:spLocks noGrp="1"/>
          </p:cNvSpPr>
          <p:nvPr>
            <p:ph idx="1"/>
          </p:nvPr>
        </p:nvSpPr>
        <p:spPr>
          <a:xfrm>
            <a:off x="638175" y="1905000"/>
            <a:ext cx="7956506" cy="3175000"/>
          </a:xfrm>
        </p:spPr>
        <p:txBody>
          <a:bodyPr/>
          <a:lstStyle/>
          <a:p>
            <a:pPr marL="0" indent="0" algn="just">
              <a:spcBef>
                <a:spcPts val="1800"/>
              </a:spcBef>
              <a:buClr>
                <a:schemeClr val="tx1"/>
              </a:buClr>
              <a:buNone/>
            </a:pPr>
            <a:r>
              <a:rPr lang="ru-RU" sz="2000" b="1" dirty="0" smtClean="0">
                <a:solidFill>
                  <a:srgbClr val="C00000"/>
                </a:solidFill>
                <a:latin typeface="+mn-lt"/>
              </a:rPr>
              <a:t>По строкам 11</a:t>
            </a:r>
            <a:r>
              <a:rPr lang="ru-RU" sz="2000" b="1" dirty="0" smtClean="0">
                <a:solidFill>
                  <a:srgbClr val="CC6600"/>
                </a:solidFill>
                <a:latin typeface="+mn-lt"/>
              </a:rPr>
              <a:t> </a:t>
            </a:r>
            <a:r>
              <a:rPr lang="ru-RU" sz="2000" b="1" dirty="0" smtClean="0">
                <a:latin typeface="+mn-lt"/>
              </a:rPr>
              <a:t>отражаются данные </a:t>
            </a:r>
            <a:r>
              <a:rPr lang="ru-RU" sz="2000" dirty="0" smtClean="0">
                <a:latin typeface="+mn-lt"/>
              </a:rPr>
              <a:t>по </a:t>
            </a:r>
            <a:r>
              <a:rPr lang="ru-RU" sz="2000" dirty="0">
                <a:latin typeface="+mn-lt"/>
              </a:rPr>
              <a:t>видам экономической деятельности, направленным на производство продукции (работ, услуг), предназначенной для реализации другим юридическим или физическим лицам, в том числе выданной своим работникам в счет заработной платы, а также предназначенной для зачисления в состав собственных основных </a:t>
            </a:r>
            <a:r>
              <a:rPr lang="ru-RU" sz="2000" dirty="0" smtClean="0">
                <a:latin typeface="+mn-lt"/>
              </a:rPr>
              <a:t>средств</a:t>
            </a:r>
          </a:p>
          <a:p>
            <a:pPr marL="0" indent="0" algn="just">
              <a:spcBef>
                <a:spcPts val="1800"/>
              </a:spcBef>
              <a:buClr>
                <a:schemeClr val="tx1"/>
              </a:buClr>
              <a:buNone/>
            </a:pPr>
            <a:r>
              <a:rPr lang="ru-RU" sz="2000" dirty="0" smtClean="0">
                <a:solidFill>
                  <a:srgbClr val="0000FF"/>
                </a:solidFill>
                <a:latin typeface="+mn-lt"/>
              </a:rPr>
              <a:t>(по отдельным видам экономической деятельности, например классифицируемым в секции А, приводятся дополнительные условия по отражению данных по строке 11)   </a:t>
            </a:r>
            <a:endParaRPr lang="ru-RU" sz="2000" dirty="0">
              <a:solidFill>
                <a:srgbClr val="0000FF"/>
              </a:solidFill>
              <a:latin typeface="+mn-lt"/>
            </a:endParaRPr>
          </a:p>
          <a:p>
            <a:pPr>
              <a:spcBef>
                <a:spcPts val="1200"/>
              </a:spcBef>
            </a:pPr>
            <a:endParaRPr lang="ru-RU" sz="2000" b="1" dirty="0" smtClean="0">
              <a:solidFill>
                <a:srgbClr val="CC6600"/>
              </a:solidFill>
            </a:endParaRPr>
          </a:p>
          <a:p>
            <a:pPr>
              <a:buNone/>
            </a:pPr>
            <a:endParaRPr lang="ru-RU" dirty="0" smtClean="0"/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DB6ACA5-BFD0-4C85-B8D4-BE623CABE16B}" type="slidenum">
              <a:rPr lang="ru-RU" sz="1400" smtClean="0"/>
              <a:pPr>
                <a:defRPr/>
              </a:pPr>
              <a:t>10</a:t>
            </a:fld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179109501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TextBox 5"/>
          <p:cNvSpPr txBox="1">
            <a:spLocks noChangeArrowheads="1"/>
          </p:cNvSpPr>
          <p:nvPr/>
        </p:nvSpPr>
        <p:spPr bwMode="auto">
          <a:xfrm>
            <a:off x="342900" y="6267450"/>
            <a:ext cx="1628776" cy="46166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endParaRPr lang="ru-RU" sz="2400" dirty="0"/>
          </a:p>
        </p:txBody>
      </p:sp>
      <p:pic>
        <p:nvPicPr>
          <p:cNvPr id="4101" name="Picture 16" descr="3-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71563" y="180975"/>
            <a:ext cx="622300" cy="55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Rectangle 2"/>
          <p:cNvSpPr>
            <a:spLocks noChangeArrowheads="1"/>
          </p:cNvSpPr>
          <p:nvPr/>
        </p:nvSpPr>
        <p:spPr bwMode="auto">
          <a:xfrm>
            <a:off x="1152525" y="260350"/>
            <a:ext cx="7127875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ru-RU" sz="15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Национальный статистический комитет Республики Беларусь</a:t>
            </a:r>
          </a:p>
        </p:txBody>
      </p:sp>
      <p:sp>
        <p:nvSpPr>
          <p:cNvPr id="4103" name="Line 5"/>
          <p:cNvSpPr>
            <a:spLocks noChangeShapeType="1"/>
          </p:cNvSpPr>
          <p:nvPr/>
        </p:nvSpPr>
        <p:spPr bwMode="auto">
          <a:xfrm flipV="1">
            <a:off x="500063" y="812800"/>
            <a:ext cx="8301037" cy="0"/>
          </a:xfrm>
          <a:prstGeom prst="line">
            <a:avLst/>
          </a:prstGeom>
          <a:noFill/>
          <a:ln w="38100">
            <a:solidFill>
              <a:srgbClr val="CC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104" name="Line 6"/>
          <p:cNvSpPr>
            <a:spLocks noChangeShapeType="1"/>
          </p:cNvSpPr>
          <p:nvPr/>
        </p:nvSpPr>
        <p:spPr bwMode="auto">
          <a:xfrm>
            <a:off x="500063" y="857250"/>
            <a:ext cx="8280400" cy="0"/>
          </a:xfrm>
          <a:prstGeom prst="line">
            <a:avLst/>
          </a:prstGeom>
          <a:noFill/>
          <a:ln w="31750">
            <a:solidFill>
              <a:srgbClr val="0099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533399" y="871835"/>
            <a:ext cx="8343901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b="1" dirty="0" smtClean="0">
                <a:solidFill>
                  <a:srgbClr val="009900"/>
                </a:solidFill>
              </a:rPr>
              <a:t>Раздел </a:t>
            </a:r>
            <a:r>
              <a:rPr lang="en-US" sz="2200" b="1" dirty="0" smtClean="0">
                <a:solidFill>
                  <a:srgbClr val="009900"/>
                </a:solidFill>
              </a:rPr>
              <a:t>I</a:t>
            </a:r>
            <a:r>
              <a:rPr lang="ru-RU" sz="2200" b="1" dirty="0" smtClean="0">
                <a:solidFill>
                  <a:srgbClr val="009900"/>
                </a:solidFill>
              </a:rPr>
              <a:t>.</a:t>
            </a:r>
            <a:r>
              <a:rPr lang="en-US" sz="2200" b="1" dirty="0" smtClean="0">
                <a:solidFill>
                  <a:srgbClr val="009900"/>
                </a:solidFill>
              </a:rPr>
              <a:t> </a:t>
            </a:r>
            <a:r>
              <a:rPr lang="ru-RU" sz="2200" b="1" dirty="0" smtClean="0">
                <a:solidFill>
                  <a:srgbClr val="009900"/>
                </a:solidFill>
              </a:rPr>
              <a:t>Строка 12</a:t>
            </a:r>
            <a:endParaRPr lang="ru-RU" sz="16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DB6ACA5-BFD0-4C85-B8D4-BE623CABE16B}" type="slidenum">
              <a:rPr lang="ru-RU" sz="1400" smtClean="0"/>
              <a:pPr>
                <a:defRPr/>
              </a:pPr>
              <a:t>11</a:t>
            </a:fld>
            <a:endParaRPr lang="ru-RU" sz="1400" dirty="0"/>
          </a:p>
        </p:txBody>
      </p:sp>
      <p:sp>
        <p:nvSpPr>
          <p:cNvPr id="13" name="Rectangle 2"/>
          <p:cNvSpPr>
            <a:spLocks noGrp="1" noChangeArrowheads="1"/>
          </p:cNvSpPr>
          <p:nvPr>
            <p:ph idx="1"/>
          </p:nvPr>
        </p:nvSpPr>
        <p:spPr bwMode="black">
          <a:xfrm>
            <a:off x="411163" y="1448444"/>
            <a:ext cx="8458200" cy="4819006"/>
          </a:xfrm>
          <a:noFill/>
          <a:ln/>
        </p:spPr>
        <p:txBody>
          <a:bodyPr/>
          <a:lstStyle/>
          <a:p>
            <a:pPr marL="180975" indent="-180975" algn="just">
              <a:spcBef>
                <a:spcPts val="1200"/>
              </a:spcBef>
              <a:buClrTx/>
            </a:pPr>
            <a:r>
              <a:rPr lang="ru-RU" sz="1800" dirty="0" smtClean="0">
                <a:solidFill>
                  <a:schemeClr val="tx1"/>
                </a:solidFill>
                <a:cs typeface="Times New Roman" pitchFamily="18" charset="0"/>
              </a:rPr>
              <a:t>При заполнении раздела </a:t>
            </a:r>
            <a:r>
              <a:rPr lang="en-US" sz="1800" dirty="0" smtClean="0">
                <a:solidFill>
                  <a:schemeClr val="tx1"/>
                </a:solidFill>
                <a:cs typeface="Times New Roman" pitchFamily="18" charset="0"/>
              </a:rPr>
              <a:t>I </a:t>
            </a:r>
            <a:r>
              <a:rPr lang="ru-RU" sz="1800" dirty="0" smtClean="0">
                <a:solidFill>
                  <a:schemeClr val="tx1"/>
                </a:solidFill>
                <a:cs typeface="Times New Roman" pitchFamily="18" charset="0"/>
              </a:rPr>
              <a:t>формы 4-у по строкам 12 отражаются данные по отдельным видам экономической деятельности, осуществляемым организацией последовательно в процессе производства продукции (работ, услуг).</a:t>
            </a:r>
          </a:p>
          <a:p>
            <a:pPr marL="180975" indent="-180975" algn="just">
              <a:spcBef>
                <a:spcPts val="1200"/>
              </a:spcBef>
              <a:buClrTx/>
            </a:pPr>
            <a:r>
              <a:rPr lang="ru-RU" sz="1800" dirty="0" smtClean="0">
                <a:solidFill>
                  <a:schemeClr val="tx1"/>
                </a:solidFill>
                <a:cs typeface="Times New Roman" pitchFamily="18" charset="0"/>
              </a:rPr>
              <a:t>Произведенная в результате осуществления этих видов экономической деятельности </a:t>
            </a:r>
            <a:r>
              <a:rPr lang="ru-RU" sz="1800" b="1" dirty="0" smtClean="0">
                <a:solidFill>
                  <a:srgbClr val="C00000"/>
                </a:solidFill>
                <a:cs typeface="Times New Roman" pitchFamily="18" charset="0"/>
              </a:rPr>
              <a:t>продукция</a:t>
            </a:r>
            <a:r>
              <a:rPr lang="ru-RU" sz="1800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sz="1800" b="1" dirty="0" smtClean="0">
                <a:solidFill>
                  <a:srgbClr val="C00000"/>
                </a:solidFill>
                <a:cs typeface="Times New Roman" pitchFamily="18" charset="0"/>
              </a:rPr>
              <a:t>передается для дальнейшего использования</a:t>
            </a:r>
            <a:r>
              <a:rPr lang="ru-RU" sz="1800" dirty="0" smtClean="0">
                <a:solidFill>
                  <a:schemeClr val="tx1"/>
                </a:solidFill>
                <a:cs typeface="Times New Roman" pitchFamily="18" charset="0"/>
              </a:rPr>
              <a:t> в производстве продукции, выполнении работ, оказании услуг, классифицируемых по другому коду вида экономической деятельности, включенному </a:t>
            </a:r>
            <a:r>
              <a:rPr lang="ru-RU" sz="1800" b="1" dirty="0" smtClean="0">
                <a:solidFill>
                  <a:srgbClr val="C00000"/>
                </a:solidFill>
                <a:cs typeface="Times New Roman" pitchFamily="18" charset="0"/>
              </a:rPr>
              <a:t>в иную</a:t>
            </a:r>
            <a:r>
              <a:rPr lang="ru-RU" sz="1800" dirty="0" smtClean="0">
                <a:solidFill>
                  <a:srgbClr val="C00000"/>
                </a:solidFill>
                <a:cs typeface="Times New Roman" pitchFamily="18" charset="0"/>
              </a:rPr>
              <a:t> </a:t>
            </a:r>
            <a:r>
              <a:rPr lang="ru-RU" sz="1800" b="1" dirty="0" smtClean="0">
                <a:solidFill>
                  <a:srgbClr val="C00000"/>
                </a:solidFill>
                <a:cs typeface="Times New Roman" pitchFamily="18" charset="0"/>
              </a:rPr>
              <a:t>секцию </a:t>
            </a:r>
            <a:r>
              <a:rPr lang="ru-RU" sz="1800" dirty="0" smtClean="0">
                <a:solidFill>
                  <a:schemeClr val="tx1"/>
                </a:solidFill>
                <a:cs typeface="Times New Roman" pitchFamily="18" charset="0"/>
              </a:rPr>
              <a:t>ОКЭД. </a:t>
            </a:r>
          </a:p>
          <a:p>
            <a:pPr marL="180975" indent="0" algn="just">
              <a:spcBef>
                <a:spcPts val="1200"/>
              </a:spcBef>
              <a:buNone/>
            </a:pPr>
            <a:r>
              <a:rPr lang="ru-RU" sz="1800" b="1" i="1" dirty="0" smtClean="0">
                <a:cs typeface="Times New Roman" pitchFamily="18" charset="0"/>
              </a:rPr>
              <a:t>Например,</a:t>
            </a:r>
            <a:r>
              <a:rPr lang="ru-RU" sz="1800" i="1" dirty="0" smtClean="0">
                <a:cs typeface="Times New Roman" pitchFamily="18" charset="0"/>
              </a:rPr>
              <a:t> производство металлоконструкций, переданных для использования в строительстве. </a:t>
            </a:r>
          </a:p>
          <a:p>
            <a:pPr marL="180975" indent="-180975" algn="just">
              <a:spcBef>
                <a:spcPts val="1200"/>
              </a:spcBef>
              <a:buClrTx/>
            </a:pPr>
            <a:r>
              <a:rPr lang="ru-RU" sz="1800" b="1" dirty="0">
                <a:cs typeface="+mn-cs"/>
              </a:rPr>
              <a:t>По строке 12 в графах </a:t>
            </a:r>
            <a:r>
              <a:rPr lang="ru-RU" sz="1800" b="1" dirty="0" smtClean="0">
                <a:cs typeface="+mn-cs"/>
              </a:rPr>
              <a:t>1, 2 и 5 </a:t>
            </a:r>
            <a:r>
              <a:rPr lang="ru-RU" sz="1800" b="1" dirty="0">
                <a:solidFill>
                  <a:srgbClr val="0000FF"/>
                </a:solidFill>
                <a:cs typeface="+mn-cs"/>
              </a:rPr>
              <a:t>не отражается </a:t>
            </a:r>
            <a:r>
              <a:rPr lang="ru-RU" sz="1800" b="1" dirty="0">
                <a:cs typeface="+mn-cs"/>
              </a:rPr>
              <a:t>стоимость работ (услуг), выполненных (оказанных) в пределах организации, </a:t>
            </a:r>
            <a:r>
              <a:rPr lang="ru-RU" sz="1800" b="1" dirty="0">
                <a:solidFill>
                  <a:srgbClr val="0000FF"/>
                </a:solidFill>
                <a:cs typeface="+mn-cs"/>
              </a:rPr>
              <a:t>по монтажу, наладке, текущему ремонту и техническому обслуживанию собственных основных средств</a:t>
            </a:r>
            <a:r>
              <a:rPr lang="ru-RU" sz="1800" dirty="0">
                <a:solidFill>
                  <a:srgbClr val="0000FF"/>
                </a:solidFill>
                <a:cs typeface="+mn-cs"/>
              </a:rPr>
              <a:t>.</a:t>
            </a:r>
          </a:p>
          <a:p>
            <a:pPr algn="just"/>
            <a:endParaRPr lang="ru-RU" sz="20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263191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TextBox 5"/>
          <p:cNvSpPr txBox="1">
            <a:spLocks noChangeArrowheads="1"/>
          </p:cNvSpPr>
          <p:nvPr/>
        </p:nvSpPr>
        <p:spPr bwMode="auto">
          <a:xfrm>
            <a:off x="342900" y="6267450"/>
            <a:ext cx="1628776" cy="46166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endParaRPr lang="ru-RU" sz="2400" dirty="0"/>
          </a:p>
        </p:txBody>
      </p:sp>
      <p:pic>
        <p:nvPicPr>
          <p:cNvPr id="4101" name="Picture 16" descr="3-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71563" y="180975"/>
            <a:ext cx="622300" cy="55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Rectangle 2"/>
          <p:cNvSpPr>
            <a:spLocks noChangeArrowheads="1"/>
          </p:cNvSpPr>
          <p:nvPr/>
        </p:nvSpPr>
        <p:spPr bwMode="auto">
          <a:xfrm>
            <a:off x="1152525" y="260350"/>
            <a:ext cx="7127875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ru-RU" sz="15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Национальный статистический комитет Республики Беларусь</a:t>
            </a:r>
          </a:p>
        </p:txBody>
      </p:sp>
      <p:sp>
        <p:nvSpPr>
          <p:cNvPr id="4103" name="Line 5"/>
          <p:cNvSpPr>
            <a:spLocks noChangeShapeType="1"/>
          </p:cNvSpPr>
          <p:nvPr/>
        </p:nvSpPr>
        <p:spPr bwMode="auto">
          <a:xfrm flipV="1">
            <a:off x="500063" y="812800"/>
            <a:ext cx="8301037" cy="0"/>
          </a:xfrm>
          <a:prstGeom prst="line">
            <a:avLst/>
          </a:prstGeom>
          <a:noFill/>
          <a:ln w="38100">
            <a:solidFill>
              <a:srgbClr val="CC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104" name="Line 6"/>
          <p:cNvSpPr>
            <a:spLocks noChangeShapeType="1"/>
          </p:cNvSpPr>
          <p:nvPr/>
        </p:nvSpPr>
        <p:spPr bwMode="auto">
          <a:xfrm>
            <a:off x="500063" y="857250"/>
            <a:ext cx="8280400" cy="0"/>
          </a:xfrm>
          <a:prstGeom prst="line">
            <a:avLst/>
          </a:prstGeom>
          <a:noFill/>
          <a:ln w="31750">
            <a:solidFill>
              <a:srgbClr val="0099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533399" y="871835"/>
            <a:ext cx="8343901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b="1" dirty="0" smtClean="0">
                <a:solidFill>
                  <a:srgbClr val="009900"/>
                </a:solidFill>
              </a:rPr>
              <a:t>Раздел </a:t>
            </a:r>
            <a:r>
              <a:rPr lang="en-US" sz="2200" b="1" dirty="0" smtClean="0">
                <a:solidFill>
                  <a:srgbClr val="009900"/>
                </a:solidFill>
              </a:rPr>
              <a:t>I</a:t>
            </a:r>
            <a:r>
              <a:rPr lang="ru-RU" sz="2200" b="1" dirty="0" smtClean="0">
                <a:solidFill>
                  <a:srgbClr val="009900"/>
                </a:solidFill>
              </a:rPr>
              <a:t>.</a:t>
            </a:r>
            <a:r>
              <a:rPr lang="en-US" sz="2200" b="1" dirty="0" smtClean="0">
                <a:solidFill>
                  <a:srgbClr val="009900"/>
                </a:solidFill>
              </a:rPr>
              <a:t> </a:t>
            </a:r>
            <a:r>
              <a:rPr lang="ru-RU" sz="2200" b="1" dirty="0" smtClean="0">
                <a:solidFill>
                  <a:srgbClr val="009900"/>
                </a:solidFill>
              </a:rPr>
              <a:t>Строка 12</a:t>
            </a:r>
            <a:endParaRPr lang="ru-RU" sz="16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DB6ACA5-BFD0-4C85-B8D4-BE623CABE16B}" type="slidenum">
              <a:rPr lang="ru-RU" sz="1400" smtClean="0"/>
              <a:pPr>
                <a:defRPr/>
              </a:pPr>
              <a:t>12</a:t>
            </a:fld>
            <a:endParaRPr lang="ru-RU" sz="1400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342900" y="1462444"/>
            <a:ext cx="8647935" cy="49090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</a:pPr>
            <a:r>
              <a:rPr lang="ru-RU" dirty="0">
                <a:cs typeface="Arial" pitchFamily="34" charset="0"/>
              </a:rPr>
              <a:t>Данные по строкам 12 должны отражаться только по видам экономической деятельности, классифицируемым по </a:t>
            </a:r>
            <a:r>
              <a:rPr lang="ru-RU" dirty="0" smtClean="0">
                <a:cs typeface="Arial" pitchFamily="34" charset="0"/>
              </a:rPr>
              <a:t>ОКЭД:</a:t>
            </a:r>
            <a:endParaRPr lang="ru-RU" dirty="0">
              <a:cs typeface="Arial" pitchFamily="34" charset="0"/>
            </a:endParaRPr>
          </a:p>
          <a:p>
            <a:pPr marL="285750" indent="-285750">
              <a:lnSpc>
                <a:spcPts val="2400"/>
              </a:lnSpc>
              <a:spcBef>
                <a:spcPts val="600"/>
              </a:spcBef>
              <a:buSzPct val="80000"/>
              <a:buFont typeface="Wingdings" pitchFamily="2" charset="2"/>
              <a:buChar char="§"/>
            </a:pPr>
            <a:r>
              <a:rPr lang="ru-RU" dirty="0" smtClean="0">
                <a:cs typeface="Arial" pitchFamily="34" charset="0"/>
              </a:rPr>
              <a:t>в</a:t>
            </a:r>
            <a:r>
              <a:rPr lang="ru-RU" dirty="0">
                <a:cs typeface="Arial" pitchFamily="34" charset="0"/>
              </a:rPr>
              <a:t> секции </a:t>
            </a:r>
            <a:r>
              <a:rPr lang="en-US" dirty="0">
                <a:cs typeface="Arial" pitchFamily="34" charset="0"/>
              </a:rPr>
              <a:t>B</a:t>
            </a:r>
            <a:r>
              <a:rPr lang="ru-RU" dirty="0">
                <a:cs typeface="Arial" pitchFamily="34" charset="0"/>
              </a:rPr>
              <a:t> «Горнодобывающая промышленность» </a:t>
            </a:r>
            <a:r>
              <a:rPr lang="ru-RU" b="1" dirty="0">
                <a:solidFill>
                  <a:srgbClr val="C00000"/>
                </a:solidFill>
                <a:cs typeface="Arial" pitchFamily="34" charset="0"/>
              </a:rPr>
              <a:t>в разделе 08</a:t>
            </a:r>
          </a:p>
          <a:p>
            <a:pPr marL="285750" indent="-285750">
              <a:lnSpc>
                <a:spcPts val="2400"/>
              </a:lnSpc>
              <a:spcBef>
                <a:spcPts val="600"/>
              </a:spcBef>
              <a:buSzPct val="80000"/>
              <a:buFont typeface="Wingdings" pitchFamily="2" charset="2"/>
              <a:buChar char="§"/>
            </a:pPr>
            <a:r>
              <a:rPr lang="ru-RU" dirty="0">
                <a:cs typeface="Arial" pitchFamily="34" charset="0"/>
              </a:rPr>
              <a:t>в секции С «Обрабатывающая </a:t>
            </a:r>
            <a:r>
              <a:rPr lang="ru-RU" dirty="0" smtClean="0">
                <a:cs typeface="Arial" pitchFamily="34" charset="0"/>
              </a:rPr>
              <a:t>промышленность» </a:t>
            </a:r>
            <a:r>
              <a:rPr lang="ru-RU" b="1" dirty="0" smtClean="0">
                <a:solidFill>
                  <a:srgbClr val="C00000"/>
                </a:solidFill>
                <a:cs typeface="Arial" pitchFamily="34" charset="0"/>
              </a:rPr>
              <a:t>в </a:t>
            </a:r>
            <a:r>
              <a:rPr lang="ru-RU" b="1" dirty="0">
                <a:solidFill>
                  <a:srgbClr val="C00000"/>
                </a:solidFill>
                <a:cs typeface="Arial" pitchFamily="34" charset="0"/>
              </a:rPr>
              <a:t>разделах с 10 по 32</a:t>
            </a:r>
            <a:endParaRPr lang="ru-RU" dirty="0">
              <a:cs typeface="Arial" pitchFamily="34" charset="0"/>
            </a:endParaRPr>
          </a:p>
          <a:p>
            <a:pPr marL="285750" indent="-285750">
              <a:lnSpc>
                <a:spcPts val="2400"/>
              </a:lnSpc>
              <a:spcBef>
                <a:spcPts val="600"/>
              </a:spcBef>
              <a:buSzPct val="80000"/>
              <a:buFont typeface="Wingdings" pitchFamily="2" charset="2"/>
              <a:buChar char="§"/>
            </a:pPr>
            <a:r>
              <a:rPr lang="ru-RU" dirty="0">
                <a:cs typeface="Arial" pitchFamily="34" charset="0"/>
              </a:rPr>
              <a:t>в секции D «Снабжение электроэнергией, газом, паром</a:t>
            </a:r>
            <a:r>
              <a:rPr lang="ru-RU" dirty="0" smtClean="0">
                <a:cs typeface="Arial" pitchFamily="34" charset="0"/>
              </a:rPr>
              <a:t>, </a:t>
            </a:r>
            <a:r>
              <a:rPr lang="en-US" dirty="0" smtClean="0">
                <a:cs typeface="Arial" pitchFamily="34" charset="0"/>
              </a:rPr>
              <a:t/>
            </a:r>
            <a:br>
              <a:rPr lang="en-US" dirty="0" smtClean="0">
                <a:cs typeface="Arial" pitchFamily="34" charset="0"/>
              </a:rPr>
            </a:br>
            <a:r>
              <a:rPr lang="ru-RU" dirty="0" smtClean="0">
                <a:cs typeface="Arial" pitchFamily="34" charset="0"/>
              </a:rPr>
              <a:t>горячей водой </a:t>
            </a:r>
            <a:r>
              <a:rPr lang="ru-RU" dirty="0">
                <a:cs typeface="Arial" pitchFamily="34" charset="0"/>
              </a:rPr>
              <a:t>и кондиционированным воздухом</a:t>
            </a:r>
            <a:r>
              <a:rPr lang="ru-RU" dirty="0" smtClean="0">
                <a:cs typeface="Arial" pitchFamily="34" charset="0"/>
              </a:rPr>
              <a:t>» </a:t>
            </a:r>
            <a:br>
              <a:rPr lang="ru-RU" dirty="0" smtClean="0">
                <a:cs typeface="Arial" pitchFamily="34" charset="0"/>
              </a:rPr>
            </a:br>
            <a:r>
              <a:rPr lang="ru-RU" b="1" dirty="0" smtClean="0">
                <a:solidFill>
                  <a:srgbClr val="C00000"/>
                </a:solidFill>
                <a:cs typeface="Arial" pitchFamily="34" charset="0"/>
              </a:rPr>
              <a:t>в </a:t>
            </a:r>
            <a:r>
              <a:rPr lang="ru-RU" b="1" dirty="0">
                <a:solidFill>
                  <a:srgbClr val="C00000"/>
                </a:solidFill>
                <a:cs typeface="Arial" pitchFamily="34" charset="0"/>
              </a:rPr>
              <a:t>классе 3511 и в подклассе </a:t>
            </a:r>
            <a:r>
              <a:rPr lang="ru-RU" b="1" dirty="0" smtClean="0">
                <a:solidFill>
                  <a:srgbClr val="C00000"/>
                </a:solidFill>
                <a:cs typeface="Arial" pitchFamily="34" charset="0"/>
              </a:rPr>
              <a:t>35300</a:t>
            </a:r>
            <a:r>
              <a:rPr lang="ru-RU" dirty="0" smtClean="0">
                <a:cs typeface="Arial" pitchFamily="34" charset="0"/>
              </a:rPr>
              <a:t> </a:t>
            </a:r>
            <a:endParaRPr lang="ru-RU" dirty="0">
              <a:cs typeface="Arial" pitchFamily="34" charset="0"/>
            </a:endParaRPr>
          </a:p>
          <a:p>
            <a:pPr>
              <a:spcBef>
                <a:spcPts val="600"/>
              </a:spcBef>
            </a:pPr>
            <a:endParaRPr lang="ru-RU" dirty="0" smtClean="0">
              <a:cs typeface="Arial" pitchFamily="34" charset="0"/>
            </a:endParaRPr>
          </a:p>
          <a:p>
            <a:pPr algn="just">
              <a:spcBef>
                <a:spcPts val="600"/>
              </a:spcBef>
            </a:pPr>
            <a:r>
              <a:rPr lang="ru-RU" b="1" dirty="0" smtClean="0">
                <a:solidFill>
                  <a:srgbClr val="C00000"/>
                </a:solidFill>
                <a:cs typeface="Arial" pitchFamily="34" charset="0"/>
              </a:rPr>
              <a:t>Внимание! Изменение! </a:t>
            </a:r>
            <a:r>
              <a:rPr lang="ru-RU" dirty="0" smtClean="0">
                <a:solidFill>
                  <a:srgbClr val="0000FF"/>
                </a:solidFill>
                <a:cs typeface="Arial" pitchFamily="34" charset="0"/>
              </a:rPr>
              <a:t>Данные</a:t>
            </a:r>
            <a:r>
              <a:rPr lang="ru-RU" dirty="0">
                <a:solidFill>
                  <a:srgbClr val="0000FF"/>
                </a:solidFill>
                <a:cs typeface="Arial" pitchFamily="34" charset="0"/>
              </a:rPr>
              <a:t> по видам экономической деятельности, классифицируемым по </a:t>
            </a:r>
            <a:r>
              <a:rPr lang="ru-RU" dirty="0" smtClean="0">
                <a:solidFill>
                  <a:srgbClr val="0000FF"/>
                </a:solidFill>
                <a:cs typeface="Arial" pitchFamily="34" charset="0"/>
              </a:rPr>
              <a:t>ОКЭД </a:t>
            </a:r>
            <a:r>
              <a:rPr lang="ru-RU" b="1" dirty="0" smtClean="0">
                <a:solidFill>
                  <a:srgbClr val="C00000"/>
                </a:solidFill>
                <a:cs typeface="Arial" pitchFamily="34" charset="0"/>
              </a:rPr>
              <a:t>в </a:t>
            </a:r>
            <a:r>
              <a:rPr lang="ru-RU" b="1" dirty="0">
                <a:solidFill>
                  <a:srgbClr val="C00000"/>
                </a:solidFill>
                <a:cs typeface="Arial" pitchFamily="34" charset="0"/>
              </a:rPr>
              <a:t>секции А </a:t>
            </a:r>
            <a:r>
              <a:rPr lang="ru-RU" dirty="0">
                <a:solidFill>
                  <a:srgbClr val="0000FF"/>
                </a:solidFill>
                <a:cs typeface="Arial" pitchFamily="34" charset="0"/>
              </a:rPr>
              <a:t>«Сельское, лесное и рыбное хозяйство» </a:t>
            </a:r>
            <a:r>
              <a:rPr lang="ru-RU" b="1" dirty="0" smtClean="0">
                <a:solidFill>
                  <a:srgbClr val="0000FF"/>
                </a:solidFill>
                <a:cs typeface="Arial" pitchFamily="34" charset="0"/>
              </a:rPr>
              <a:t>в </a:t>
            </a:r>
            <a:r>
              <a:rPr lang="ru-RU" b="1" dirty="0">
                <a:solidFill>
                  <a:srgbClr val="0000FF"/>
                </a:solidFill>
                <a:cs typeface="Arial" pitchFamily="34" charset="0"/>
              </a:rPr>
              <a:t>группах 011, 012, 013, 014; в подклассе 02200; в разделе </a:t>
            </a:r>
            <a:r>
              <a:rPr lang="ru-RU" b="1" dirty="0" smtClean="0">
                <a:solidFill>
                  <a:srgbClr val="0000FF"/>
                </a:solidFill>
                <a:cs typeface="Arial" pitchFamily="34" charset="0"/>
              </a:rPr>
              <a:t>03, </a:t>
            </a:r>
            <a:r>
              <a:rPr lang="ru-RU" dirty="0" smtClean="0">
                <a:solidFill>
                  <a:srgbClr val="0000FF"/>
                </a:solidFill>
                <a:cs typeface="Arial" pitchFamily="34" charset="0"/>
              </a:rPr>
              <a:t>ранее отражаемые по строке 12, в форме 4-у за периоды 2020 года </a:t>
            </a:r>
            <a:r>
              <a:rPr lang="ru-RU" b="1" dirty="0" smtClean="0">
                <a:solidFill>
                  <a:srgbClr val="0000FF"/>
                </a:solidFill>
                <a:cs typeface="Arial" pitchFamily="34" charset="0"/>
              </a:rPr>
              <a:t>отражаются по строке 11</a:t>
            </a:r>
            <a:r>
              <a:rPr lang="ru-RU" dirty="0" smtClean="0">
                <a:solidFill>
                  <a:srgbClr val="0000FF"/>
                </a:solidFill>
                <a:cs typeface="Arial" pitchFamily="34" charset="0"/>
              </a:rPr>
              <a:t>. </a:t>
            </a:r>
            <a:endParaRPr lang="ru-RU" dirty="0">
              <a:solidFill>
                <a:srgbClr val="0000FF"/>
              </a:solidFill>
              <a:cs typeface="Arial" pitchFamily="34" charset="0"/>
            </a:endParaRPr>
          </a:p>
          <a:p>
            <a:pPr>
              <a:spcBef>
                <a:spcPts val="600"/>
              </a:spcBef>
            </a:pPr>
            <a:endParaRPr lang="ru-RU" b="1" dirty="0" smtClean="0">
              <a:solidFill>
                <a:srgbClr val="C00000"/>
              </a:solidFill>
              <a:cs typeface="Arial" pitchFamily="34" charset="0"/>
            </a:endParaRPr>
          </a:p>
          <a:p>
            <a:pPr algn="ctr">
              <a:spcBef>
                <a:spcPts val="600"/>
              </a:spcBef>
            </a:pPr>
            <a:r>
              <a:rPr lang="ru-RU" sz="1600" b="1" dirty="0" smtClean="0">
                <a:cs typeface="Arial" pitchFamily="34" charset="0"/>
              </a:rPr>
              <a:t>Данные</a:t>
            </a:r>
            <a:r>
              <a:rPr lang="ru-RU" sz="1600" b="1" dirty="0">
                <a:cs typeface="Arial" pitchFamily="34" charset="0"/>
              </a:rPr>
              <a:t>, отражаемые по строкам 12, в строку 10 </a:t>
            </a:r>
            <a:r>
              <a:rPr lang="ru-RU" sz="1600" b="1" dirty="0" smtClean="0">
                <a:cs typeface="Arial" pitchFamily="34" charset="0"/>
              </a:rPr>
              <a:t>отдельно не </a:t>
            </a:r>
            <a:r>
              <a:rPr lang="ru-RU" sz="1600" b="1" dirty="0">
                <a:cs typeface="Arial" pitchFamily="34" charset="0"/>
              </a:rPr>
              <a:t>включаются.</a:t>
            </a:r>
            <a:endParaRPr lang="ru-RU" sz="1600" b="1" i="1" dirty="0"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0717483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TextBox 5"/>
          <p:cNvSpPr txBox="1">
            <a:spLocks noChangeArrowheads="1"/>
          </p:cNvSpPr>
          <p:nvPr/>
        </p:nvSpPr>
        <p:spPr bwMode="auto">
          <a:xfrm>
            <a:off x="342900" y="6267450"/>
            <a:ext cx="1628776" cy="46166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endParaRPr lang="ru-RU" sz="2400" dirty="0"/>
          </a:p>
        </p:txBody>
      </p:sp>
      <p:pic>
        <p:nvPicPr>
          <p:cNvPr id="4101" name="Picture 16" descr="3-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71563" y="180975"/>
            <a:ext cx="622300" cy="55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Rectangle 2"/>
          <p:cNvSpPr>
            <a:spLocks noChangeArrowheads="1"/>
          </p:cNvSpPr>
          <p:nvPr/>
        </p:nvSpPr>
        <p:spPr bwMode="auto">
          <a:xfrm>
            <a:off x="1152525" y="260350"/>
            <a:ext cx="7127875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ru-RU" sz="15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Национальный статистический комитет Республики Беларусь</a:t>
            </a:r>
          </a:p>
        </p:txBody>
      </p:sp>
      <p:sp>
        <p:nvSpPr>
          <p:cNvPr id="4103" name="Line 5"/>
          <p:cNvSpPr>
            <a:spLocks noChangeShapeType="1"/>
          </p:cNvSpPr>
          <p:nvPr/>
        </p:nvSpPr>
        <p:spPr bwMode="auto">
          <a:xfrm flipV="1">
            <a:off x="500063" y="812800"/>
            <a:ext cx="8301037" cy="0"/>
          </a:xfrm>
          <a:prstGeom prst="line">
            <a:avLst/>
          </a:prstGeom>
          <a:noFill/>
          <a:ln w="38100">
            <a:solidFill>
              <a:srgbClr val="CC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104" name="Line 6"/>
          <p:cNvSpPr>
            <a:spLocks noChangeShapeType="1"/>
          </p:cNvSpPr>
          <p:nvPr/>
        </p:nvSpPr>
        <p:spPr bwMode="auto">
          <a:xfrm>
            <a:off x="500063" y="857250"/>
            <a:ext cx="8280400" cy="0"/>
          </a:xfrm>
          <a:prstGeom prst="line">
            <a:avLst/>
          </a:prstGeom>
          <a:noFill/>
          <a:ln w="31750">
            <a:solidFill>
              <a:srgbClr val="0099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533399" y="871835"/>
            <a:ext cx="8343901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b="1" dirty="0" smtClean="0">
                <a:solidFill>
                  <a:srgbClr val="009900"/>
                </a:solidFill>
              </a:rPr>
              <a:t>Раздел </a:t>
            </a:r>
            <a:r>
              <a:rPr lang="en-US" sz="2200" b="1" dirty="0" smtClean="0">
                <a:solidFill>
                  <a:srgbClr val="009900"/>
                </a:solidFill>
              </a:rPr>
              <a:t>I</a:t>
            </a:r>
            <a:r>
              <a:rPr lang="ru-RU" sz="2200" b="1" dirty="0" smtClean="0">
                <a:solidFill>
                  <a:srgbClr val="009900"/>
                </a:solidFill>
              </a:rPr>
              <a:t>.</a:t>
            </a:r>
            <a:r>
              <a:rPr lang="en-US" sz="2200" b="1" dirty="0" smtClean="0">
                <a:solidFill>
                  <a:srgbClr val="009900"/>
                </a:solidFill>
              </a:rPr>
              <a:t> </a:t>
            </a:r>
            <a:r>
              <a:rPr lang="ru-RU" sz="2200" b="1" dirty="0" smtClean="0">
                <a:solidFill>
                  <a:srgbClr val="009900"/>
                </a:solidFill>
              </a:rPr>
              <a:t>Строка 12. Промышленность</a:t>
            </a:r>
            <a:endParaRPr lang="ru-RU" sz="16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DB6ACA5-BFD0-4C85-B8D4-BE623CABE16B}" type="slidenum">
              <a:rPr lang="ru-RU" sz="1400" smtClean="0"/>
              <a:pPr>
                <a:defRPr/>
              </a:pPr>
              <a:t>13</a:t>
            </a:fld>
            <a:endParaRPr lang="ru-RU" sz="1400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647699" y="1603457"/>
            <a:ext cx="8029631" cy="48628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Bef>
                <a:spcPts val="1200"/>
              </a:spcBef>
            </a:pPr>
            <a:r>
              <a:rPr lang="ru-RU" dirty="0" smtClean="0">
                <a:cs typeface="Arial" pitchFamily="34" charset="0"/>
              </a:rPr>
              <a:t>По </a:t>
            </a:r>
            <a:r>
              <a:rPr lang="ru-RU" dirty="0">
                <a:cs typeface="Arial" pitchFamily="34" charset="0"/>
              </a:rPr>
              <a:t>строке 12 в графах </a:t>
            </a:r>
            <a:r>
              <a:rPr lang="ru-RU" dirty="0" smtClean="0">
                <a:cs typeface="Arial" pitchFamily="34" charset="0"/>
              </a:rPr>
              <a:t>1, 2 </a:t>
            </a:r>
            <a:r>
              <a:rPr lang="ru-RU" dirty="0">
                <a:cs typeface="Arial" pitchFamily="34" charset="0"/>
              </a:rPr>
              <a:t>и </a:t>
            </a:r>
            <a:r>
              <a:rPr lang="ru-RU" dirty="0" smtClean="0">
                <a:cs typeface="Arial" pitchFamily="34" charset="0"/>
              </a:rPr>
              <a:t>5 </a:t>
            </a:r>
            <a:r>
              <a:rPr lang="ru-RU" dirty="0">
                <a:cs typeface="Arial" pitchFamily="34" charset="0"/>
              </a:rPr>
              <a:t>отражается: </a:t>
            </a:r>
          </a:p>
          <a:p>
            <a:pPr marL="466725" indent="-285750" algn="just">
              <a:spcBef>
                <a:spcPts val="1200"/>
              </a:spcBef>
              <a:buFont typeface="Wingdings" pitchFamily="2" charset="2"/>
              <a:buChar char="§"/>
            </a:pPr>
            <a:r>
              <a:rPr lang="ru-RU" dirty="0"/>
              <a:t>стоимость готовой продукции, произведенной в отчетном периоде и переданной </a:t>
            </a:r>
            <a:r>
              <a:rPr lang="ru-RU" dirty="0">
                <a:solidFill>
                  <a:srgbClr val="C00000"/>
                </a:solidFill>
              </a:rPr>
              <a:t>непромышленным структурным подразделениям </a:t>
            </a:r>
            <a:r>
              <a:rPr lang="ru-RU" dirty="0"/>
              <a:t>в пределах юридического лица для дальнейшего использования при осуществлении другого вида экономической деятельности, не включенного в секции В, С, </a:t>
            </a:r>
            <a:r>
              <a:rPr lang="en-US" dirty="0"/>
              <a:t>D</a:t>
            </a:r>
            <a:r>
              <a:rPr lang="ru-RU" dirty="0"/>
              <a:t> и </a:t>
            </a:r>
            <a:r>
              <a:rPr lang="ru-RU" dirty="0" smtClean="0"/>
              <a:t>Е </a:t>
            </a:r>
            <a:endParaRPr lang="ru-RU" dirty="0"/>
          </a:p>
          <a:p>
            <a:pPr marL="466725" indent="-285750" algn="just">
              <a:spcBef>
                <a:spcPts val="1200"/>
              </a:spcBef>
              <a:buFont typeface="Wingdings" pitchFamily="2" charset="2"/>
              <a:buChar char="§"/>
            </a:pPr>
            <a:r>
              <a:rPr lang="ru-RU" dirty="0"/>
              <a:t>стоимость электрической и тепловой энергии (пара и горячей воды), выработанной собственной электростанцией, котельной и прочими установками, отпущенной </a:t>
            </a:r>
            <a:r>
              <a:rPr lang="ru-RU" dirty="0">
                <a:solidFill>
                  <a:srgbClr val="C00000"/>
                </a:solidFill>
              </a:rPr>
              <a:t>непромышленным структурным подразделениям </a:t>
            </a:r>
            <a:r>
              <a:rPr lang="ru-RU" dirty="0"/>
              <a:t>в пределах юридического </a:t>
            </a:r>
            <a:r>
              <a:rPr lang="ru-RU" dirty="0" smtClean="0"/>
              <a:t>лица </a:t>
            </a:r>
          </a:p>
          <a:p>
            <a:pPr marL="180975" algn="just">
              <a:spcBef>
                <a:spcPts val="1200"/>
              </a:spcBef>
            </a:pPr>
            <a:endParaRPr lang="ru-RU" dirty="0" smtClean="0"/>
          </a:p>
          <a:p>
            <a:pPr marL="180975" algn="just">
              <a:spcBef>
                <a:spcPts val="1200"/>
              </a:spcBef>
            </a:pPr>
            <a:r>
              <a:rPr lang="ru-RU" dirty="0"/>
              <a:t>По строке 12 в графах 1, 2 и 5 </a:t>
            </a:r>
            <a:r>
              <a:rPr lang="ru-RU" dirty="0">
                <a:solidFill>
                  <a:srgbClr val="0000FF"/>
                </a:solidFill>
              </a:rPr>
              <a:t>не отражается </a:t>
            </a:r>
            <a:r>
              <a:rPr lang="ru-RU" dirty="0"/>
              <a:t>стоимость работ (услуг), выполненных (оказанных) в пределах организации, </a:t>
            </a:r>
            <a:r>
              <a:rPr lang="ru-RU" dirty="0">
                <a:solidFill>
                  <a:srgbClr val="0000FF"/>
                </a:solidFill>
              </a:rPr>
              <a:t>по монтажу, наладке, текущему ремонту и техническому обслуживанию собственных основных средств</a:t>
            </a:r>
            <a:r>
              <a:rPr lang="ru-RU" dirty="0" smtClean="0">
                <a:solidFill>
                  <a:srgbClr val="0000FF"/>
                </a:solidFill>
              </a:rPr>
              <a:t>.</a:t>
            </a:r>
            <a:endParaRPr lang="ru-RU" dirty="0" smtClean="0"/>
          </a:p>
        </p:txBody>
      </p:sp>
    </p:spTree>
    <p:extLst>
      <p:ext uri="{BB962C8B-B14F-4D97-AF65-F5344CB8AC3E}">
        <p14:creationId xmlns:p14="http://schemas.microsoft.com/office/powerpoint/2010/main" val="399373034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TextBox 5"/>
          <p:cNvSpPr txBox="1">
            <a:spLocks noChangeArrowheads="1"/>
          </p:cNvSpPr>
          <p:nvPr/>
        </p:nvSpPr>
        <p:spPr bwMode="auto">
          <a:xfrm>
            <a:off x="342900" y="6267450"/>
            <a:ext cx="1628776" cy="46166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endParaRPr lang="ru-RU" sz="2400" dirty="0"/>
          </a:p>
        </p:txBody>
      </p:sp>
      <p:pic>
        <p:nvPicPr>
          <p:cNvPr id="4101" name="Picture 16" descr="3-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71563" y="180975"/>
            <a:ext cx="622300" cy="55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Rectangle 2"/>
          <p:cNvSpPr>
            <a:spLocks noChangeArrowheads="1"/>
          </p:cNvSpPr>
          <p:nvPr/>
        </p:nvSpPr>
        <p:spPr bwMode="auto">
          <a:xfrm>
            <a:off x="1152525" y="260350"/>
            <a:ext cx="7127875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ru-RU" sz="15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Национальный статистический комитет Республики Беларусь</a:t>
            </a:r>
          </a:p>
        </p:txBody>
      </p:sp>
      <p:sp>
        <p:nvSpPr>
          <p:cNvPr id="4103" name="Line 5"/>
          <p:cNvSpPr>
            <a:spLocks noChangeShapeType="1"/>
          </p:cNvSpPr>
          <p:nvPr/>
        </p:nvSpPr>
        <p:spPr bwMode="auto">
          <a:xfrm flipV="1">
            <a:off x="500063" y="812800"/>
            <a:ext cx="8301037" cy="0"/>
          </a:xfrm>
          <a:prstGeom prst="line">
            <a:avLst/>
          </a:prstGeom>
          <a:noFill/>
          <a:ln w="38100">
            <a:solidFill>
              <a:srgbClr val="CC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104" name="Line 6"/>
          <p:cNvSpPr>
            <a:spLocks noChangeShapeType="1"/>
          </p:cNvSpPr>
          <p:nvPr/>
        </p:nvSpPr>
        <p:spPr bwMode="auto">
          <a:xfrm>
            <a:off x="500063" y="857250"/>
            <a:ext cx="8280400" cy="0"/>
          </a:xfrm>
          <a:prstGeom prst="line">
            <a:avLst/>
          </a:prstGeom>
          <a:noFill/>
          <a:ln w="31750">
            <a:solidFill>
              <a:srgbClr val="0099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533399" y="871835"/>
            <a:ext cx="8343901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b="1" dirty="0" smtClean="0">
                <a:solidFill>
                  <a:srgbClr val="009900"/>
                </a:solidFill>
              </a:rPr>
              <a:t>Раздел </a:t>
            </a:r>
            <a:r>
              <a:rPr lang="en-US" sz="2200" b="1" dirty="0" smtClean="0">
                <a:solidFill>
                  <a:srgbClr val="009900"/>
                </a:solidFill>
              </a:rPr>
              <a:t>I</a:t>
            </a:r>
            <a:r>
              <a:rPr lang="ru-RU" sz="2200" b="1" dirty="0" smtClean="0">
                <a:solidFill>
                  <a:srgbClr val="009900"/>
                </a:solidFill>
              </a:rPr>
              <a:t>.</a:t>
            </a:r>
            <a:r>
              <a:rPr lang="en-US" sz="2200" b="1" dirty="0" smtClean="0">
                <a:solidFill>
                  <a:srgbClr val="009900"/>
                </a:solidFill>
              </a:rPr>
              <a:t> </a:t>
            </a:r>
            <a:r>
              <a:rPr lang="ru-RU" sz="2200" b="1" dirty="0" smtClean="0">
                <a:solidFill>
                  <a:srgbClr val="009900"/>
                </a:solidFill>
              </a:rPr>
              <a:t>Строка 12. Строительство</a:t>
            </a:r>
            <a:endParaRPr lang="ru-RU" sz="16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DB6ACA5-BFD0-4C85-B8D4-BE623CABE16B}" type="slidenum">
              <a:rPr lang="ru-RU" sz="1400" smtClean="0"/>
              <a:pPr>
                <a:defRPr/>
              </a:pPr>
              <a:t>14</a:t>
            </a:fld>
            <a:endParaRPr lang="ru-RU" sz="1400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600074" y="1704960"/>
            <a:ext cx="8115329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1200"/>
              </a:spcBef>
            </a:pPr>
            <a:r>
              <a:rPr lang="ru-RU" dirty="0"/>
              <a:t>При осуществлении общестроительных и специальных работ по строительству зданий, сооружений и иных объектов строительства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(</a:t>
            </a:r>
            <a:r>
              <a:rPr lang="ru-RU" b="1" dirty="0" smtClean="0">
                <a:solidFill>
                  <a:srgbClr val="C00000"/>
                </a:solidFill>
              </a:rPr>
              <a:t>группа 412, разделы 42 и 43 (кроме подкласса 43992) </a:t>
            </a:r>
            <a:r>
              <a:rPr lang="en-US" b="1" dirty="0" smtClean="0">
                <a:solidFill>
                  <a:srgbClr val="C00000"/>
                </a:solidFill>
              </a:rPr>
              <a:t/>
            </a:r>
            <a:br>
              <a:rPr lang="en-US" b="1" dirty="0" smtClean="0">
                <a:solidFill>
                  <a:srgbClr val="C00000"/>
                </a:solidFill>
              </a:rPr>
            </a:br>
            <a:r>
              <a:rPr lang="ru-RU" b="1" dirty="0" smtClean="0">
                <a:solidFill>
                  <a:srgbClr val="C00000"/>
                </a:solidFill>
              </a:rPr>
              <a:t>ОКРБ 005-2011</a:t>
            </a:r>
            <a:r>
              <a:rPr lang="ru-RU" dirty="0" smtClean="0"/>
              <a:t>) </a:t>
            </a:r>
          </a:p>
          <a:p>
            <a:pPr algn="just">
              <a:spcBef>
                <a:spcPts val="1200"/>
              </a:spcBef>
            </a:pPr>
            <a:endParaRPr lang="ru-RU" dirty="0" smtClean="0"/>
          </a:p>
          <a:p>
            <a:pPr algn="just">
              <a:spcBef>
                <a:spcPts val="1200"/>
              </a:spcBef>
            </a:pPr>
            <a:r>
              <a:rPr lang="ru-RU" dirty="0" smtClean="0"/>
              <a:t>организация </a:t>
            </a:r>
            <a:r>
              <a:rPr lang="ru-RU" dirty="0"/>
              <a:t>с </a:t>
            </a:r>
            <a:r>
              <a:rPr lang="ru-RU" b="1" dirty="0"/>
              <a:t>основным видом </a:t>
            </a:r>
            <a:r>
              <a:rPr lang="ru-RU" dirty="0"/>
              <a:t>экономической деятельности, классифицируемым </a:t>
            </a:r>
            <a:r>
              <a:rPr lang="ru-RU" b="1" dirty="0"/>
              <a:t>в секции F</a:t>
            </a:r>
            <a:r>
              <a:rPr lang="ru-RU" dirty="0"/>
              <a:t> «Строительство» </a:t>
            </a:r>
            <a:r>
              <a:rPr lang="ru-RU" dirty="0" smtClean="0"/>
              <a:t>ОКЭД, отражает</a:t>
            </a:r>
            <a:endParaRPr lang="en-US" dirty="0" smtClean="0"/>
          </a:p>
          <a:p>
            <a:pPr algn="just">
              <a:spcBef>
                <a:spcPts val="1200"/>
              </a:spcBef>
            </a:pPr>
            <a:endParaRPr lang="ru-RU" dirty="0" smtClean="0"/>
          </a:p>
          <a:p>
            <a:pPr algn="just">
              <a:spcBef>
                <a:spcPts val="1200"/>
              </a:spcBef>
            </a:pPr>
            <a:r>
              <a:rPr lang="ru-RU" dirty="0" smtClean="0"/>
              <a:t>по </a:t>
            </a:r>
            <a:r>
              <a:rPr lang="ru-RU" dirty="0" smtClean="0"/>
              <a:t>соответствующим </a:t>
            </a:r>
            <a:r>
              <a:rPr lang="ru-RU" dirty="0"/>
              <a:t>подклассам секции С «Обрабатывающая промышленность» </a:t>
            </a:r>
            <a:r>
              <a:rPr lang="ru-RU" dirty="0" smtClean="0"/>
              <a:t>стоимость </a:t>
            </a:r>
            <a:r>
              <a:rPr lang="ru-RU" dirty="0"/>
              <a:t>материалов, произведенных в подсобных производствах данной организации и использованных при выполнении работ по строительству в пределах юридического </a:t>
            </a:r>
            <a:r>
              <a:rPr lang="ru-RU" dirty="0" smtClean="0"/>
              <a:t>лица</a:t>
            </a:r>
          </a:p>
        </p:txBody>
      </p:sp>
    </p:spTree>
    <p:extLst>
      <p:ext uri="{BB962C8B-B14F-4D97-AF65-F5344CB8AC3E}">
        <p14:creationId xmlns:p14="http://schemas.microsoft.com/office/powerpoint/2010/main" val="231802085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TextBox 5"/>
          <p:cNvSpPr txBox="1">
            <a:spLocks noChangeArrowheads="1"/>
          </p:cNvSpPr>
          <p:nvPr/>
        </p:nvSpPr>
        <p:spPr bwMode="auto">
          <a:xfrm>
            <a:off x="342900" y="6267450"/>
            <a:ext cx="1628776" cy="46166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endParaRPr lang="ru-RU" sz="2400" dirty="0"/>
          </a:p>
        </p:txBody>
      </p:sp>
      <p:pic>
        <p:nvPicPr>
          <p:cNvPr id="4101" name="Picture 16" descr="3-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71563" y="180975"/>
            <a:ext cx="622300" cy="55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Rectangle 2"/>
          <p:cNvSpPr>
            <a:spLocks noChangeArrowheads="1"/>
          </p:cNvSpPr>
          <p:nvPr/>
        </p:nvSpPr>
        <p:spPr bwMode="auto">
          <a:xfrm>
            <a:off x="1152525" y="260350"/>
            <a:ext cx="7127875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ru-RU" sz="15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Национальный статистический комитет Республики Беларусь</a:t>
            </a:r>
          </a:p>
        </p:txBody>
      </p:sp>
      <p:sp>
        <p:nvSpPr>
          <p:cNvPr id="4103" name="Line 5"/>
          <p:cNvSpPr>
            <a:spLocks noChangeShapeType="1"/>
          </p:cNvSpPr>
          <p:nvPr/>
        </p:nvSpPr>
        <p:spPr bwMode="auto">
          <a:xfrm flipV="1">
            <a:off x="500063" y="812800"/>
            <a:ext cx="8301037" cy="0"/>
          </a:xfrm>
          <a:prstGeom prst="line">
            <a:avLst/>
          </a:prstGeom>
          <a:noFill/>
          <a:ln w="38100">
            <a:solidFill>
              <a:srgbClr val="CC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104" name="Line 6"/>
          <p:cNvSpPr>
            <a:spLocks noChangeShapeType="1"/>
          </p:cNvSpPr>
          <p:nvPr/>
        </p:nvSpPr>
        <p:spPr bwMode="auto">
          <a:xfrm>
            <a:off x="500063" y="857250"/>
            <a:ext cx="8280400" cy="0"/>
          </a:xfrm>
          <a:prstGeom prst="line">
            <a:avLst/>
          </a:prstGeom>
          <a:noFill/>
          <a:ln w="31750">
            <a:solidFill>
              <a:srgbClr val="0099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533399" y="871835"/>
            <a:ext cx="8343901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b="1" dirty="0" smtClean="0">
                <a:solidFill>
                  <a:srgbClr val="009900"/>
                </a:solidFill>
              </a:rPr>
              <a:t>Раздел </a:t>
            </a:r>
            <a:r>
              <a:rPr lang="en-US" sz="2200" b="1" dirty="0" smtClean="0">
                <a:solidFill>
                  <a:srgbClr val="009900"/>
                </a:solidFill>
              </a:rPr>
              <a:t>I</a:t>
            </a:r>
            <a:r>
              <a:rPr lang="ru-RU" sz="2200" b="1" dirty="0" smtClean="0">
                <a:solidFill>
                  <a:srgbClr val="009900"/>
                </a:solidFill>
              </a:rPr>
              <a:t>.</a:t>
            </a:r>
            <a:r>
              <a:rPr lang="en-US" sz="2200" b="1" dirty="0" smtClean="0">
                <a:solidFill>
                  <a:srgbClr val="009900"/>
                </a:solidFill>
              </a:rPr>
              <a:t> </a:t>
            </a:r>
            <a:r>
              <a:rPr lang="ru-RU" sz="2200" b="1" dirty="0" smtClean="0">
                <a:solidFill>
                  <a:srgbClr val="009900"/>
                </a:solidFill>
              </a:rPr>
              <a:t>Графы 1 и 2 </a:t>
            </a:r>
            <a:endParaRPr lang="ru-RU" sz="16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DB6ACA5-BFD0-4C85-B8D4-BE623CABE16B}" type="slidenum">
              <a:rPr lang="ru-RU" sz="1400" smtClean="0"/>
              <a:pPr>
                <a:defRPr/>
              </a:pPr>
              <a:t>15</a:t>
            </a:fld>
            <a:endParaRPr lang="ru-RU" sz="1400" dirty="0"/>
          </a:p>
        </p:txBody>
      </p:sp>
      <p:sp>
        <p:nvSpPr>
          <p:cNvPr id="10" name="Rectangle 54"/>
          <p:cNvSpPr>
            <a:spLocks noChangeArrowheads="1"/>
          </p:cNvSpPr>
          <p:nvPr/>
        </p:nvSpPr>
        <p:spPr bwMode="auto">
          <a:xfrm>
            <a:off x="642910" y="1939156"/>
            <a:ext cx="7786742" cy="3631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just">
              <a:spcBef>
                <a:spcPts val="0"/>
              </a:spcBef>
              <a:spcAft>
                <a:spcPts val="3000"/>
              </a:spcAft>
            </a:pPr>
            <a:r>
              <a:rPr lang="ru-RU" dirty="0" smtClean="0"/>
              <a:t>отражается </a:t>
            </a:r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стоимость всей произведенной продукции, выполненных работ, оказанных услуг</a:t>
            </a:r>
            <a:r>
              <a:rPr lang="ru-RU" dirty="0" smtClean="0">
                <a:solidFill>
                  <a:srgbClr val="CC6600"/>
                </a:solidFill>
              </a:rPr>
              <a:t> </a:t>
            </a:r>
            <a:r>
              <a:rPr lang="ru-RU" b="1" dirty="0" smtClean="0">
                <a:solidFill>
                  <a:srgbClr val="C00000"/>
                </a:solidFill>
              </a:rPr>
              <a:t>силами </a:t>
            </a:r>
            <a:r>
              <a:rPr lang="ru-RU" b="1" dirty="0">
                <a:solidFill>
                  <a:srgbClr val="C00000"/>
                </a:solidFill>
              </a:rPr>
              <a:t>персонала </a:t>
            </a:r>
            <a:r>
              <a:rPr lang="ru-RU" b="1" dirty="0" smtClean="0">
                <a:solidFill>
                  <a:srgbClr val="C00000"/>
                </a:solidFill>
              </a:rPr>
              <a:t>организации</a:t>
            </a:r>
            <a:r>
              <a:rPr lang="ru-RU" b="1" dirty="0">
                <a:solidFill>
                  <a:srgbClr val="C00000"/>
                </a:solidFill>
              </a:rPr>
              <a:t> </a:t>
            </a:r>
            <a:r>
              <a:rPr lang="ru-RU" b="1" dirty="0" smtClean="0">
                <a:solidFill>
                  <a:srgbClr val="C00000"/>
                </a:solidFill>
              </a:rPr>
              <a:t>за </a:t>
            </a:r>
            <a:r>
              <a:rPr lang="ru-RU" b="1" dirty="0">
                <a:solidFill>
                  <a:srgbClr val="C00000"/>
                </a:solidFill>
              </a:rPr>
              <a:t>счет всех источников финансирования </a:t>
            </a:r>
            <a:r>
              <a:rPr lang="ru-RU" dirty="0" smtClean="0"/>
              <a:t>в отпускных ценах (если не указано иное</a:t>
            </a:r>
            <a:r>
              <a:rPr lang="en-US" dirty="0" smtClean="0"/>
              <a:t> </a:t>
            </a:r>
            <a:r>
              <a:rPr lang="ru-RU" dirty="0" smtClean="0"/>
              <a:t>по отдельным видам экономической деятельности) </a:t>
            </a:r>
            <a:r>
              <a:rPr lang="ru-RU" b="1" dirty="0" smtClean="0">
                <a:solidFill>
                  <a:srgbClr val="C00000"/>
                </a:solidFill>
              </a:rPr>
              <a:t>за вычетом налогов и сборов, исчисляемых из выручки </a:t>
            </a:r>
          </a:p>
          <a:p>
            <a:pPr algn="just">
              <a:spcBef>
                <a:spcPts val="0"/>
              </a:spcBef>
              <a:spcAft>
                <a:spcPts val="3000"/>
              </a:spcAft>
            </a:pPr>
            <a:endParaRPr lang="ru-RU" dirty="0" smtClean="0"/>
          </a:p>
          <a:p>
            <a:pPr algn="just">
              <a:spcBef>
                <a:spcPts val="0"/>
              </a:spcBef>
              <a:spcAft>
                <a:spcPts val="3000"/>
              </a:spcAft>
            </a:pPr>
            <a:r>
              <a:rPr lang="ru-RU" dirty="0" smtClean="0"/>
              <a:t>отражается </a:t>
            </a: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сумма средств, полученных из бюджета в связи с государственным регулированием цен и тарифов, на покрытие убытков, на возмещение затрат на производство </a:t>
            </a:r>
          </a:p>
        </p:txBody>
      </p:sp>
    </p:spTree>
    <p:extLst>
      <p:ext uri="{BB962C8B-B14F-4D97-AF65-F5344CB8AC3E}">
        <p14:creationId xmlns:p14="http://schemas.microsoft.com/office/powerpoint/2010/main" val="51330112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TextBox 5"/>
          <p:cNvSpPr txBox="1">
            <a:spLocks noChangeArrowheads="1"/>
          </p:cNvSpPr>
          <p:nvPr/>
        </p:nvSpPr>
        <p:spPr bwMode="auto">
          <a:xfrm>
            <a:off x="342900" y="6267450"/>
            <a:ext cx="1628776" cy="46166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endParaRPr lang="ru-RU" sz="2400" dirty="0"/>
          </a:p>
        </p:txBody>
      </p:sp>
      <p:pic>
        <p:nvPicPr>
          <p:cNvPr id="4101" name="Picture 16" descr="3-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71563" y="180975"/>
            <a:ext cx="622300" cy="55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Rectangle 2"/>
          <p:cNvSpPr>
            <a:spLocks noChangeArrowheads="1"/>
          </p:cNvSpPr>
          <p:nvPr/>
        </p:nvSpPr>
        <p:spPr bwMode="auto">
          <a:xfrm>
            <a:off x="1152525" y="260350"/>
            <a:ext cx="7127875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ru-RU" sz="15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Национальный статистический комитет Республики Беларусь</a:t>
            </a:r>
          </a:p>
        </p:txBody>
      </p:sp>
      <p:sp>
        <p:nvSpPr>
          <p:cNvPr id="4103" name="Line 5"/>
          <p:cNvSpPr>
            <a:spLocks noChangeShapeType="1"/>
          </p:cNvSpPr>
          <p:nvPr/>
        </p:nvSpPr>
        <p:spPr bwMode="auto">
          <a:xfrm flipV="1">
            <a:off x="500063" y="812800"/>
            <a:ext cx="8301037" cy="0"/>
          </a:xfrm>
          <a:prstGeom prst="line">
            <a:avLst/>
          </a:prstGeom>
          <a:noFill/>
          <a:ln w="38100">
            <a:solidFill>
              <a:srgbClr val="CC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104" name="Line 6"/>
          <p:cNvSpPr>
            <a:spLocks noChangeShapeType="1"/>
          </p:cNvSpPr>
          <p:nvPr/>
        </p:nvSpPr>
        <p:spPr bwMode="auto">
          <a:xfrm>
            <a:off x="500063" y="857250"/>
            <a:ext cx="8280400" cy="0"/>
          </a:xfrm>
          <a:prstGeom prst="line">
            <a:avLst/>
          </a:prstGeom>
          <a:noFill/>
          <a:ln w="31750">
            <a:solidFill>
              <a:srgbClr val="0099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533399" y="871835"/>
            <a:ext cx="8343901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b="1" dirty="0" smtClean="0">
                <a:solidFill>
                  <a:srgbClr val="009900"/>
                </a:solidFill>
              </a:rPr>
              <a:t>Раздел </a:t>
            </a:r>
            <a:r>
              <a:rPr lang="en-US" sz="2200" b="1" dirty="0" smtClean="0">
                <a:solidFill>
                  <a:srgbClr val="009900"/>
                </a:solidFill>
              </a:rPr>
              <a:t>I</a:t>
            </a:r>
            <a:r>
              <a:rPr lang="ru-RU" sz="2200" b="1" dirty="0" smtClean="0">
                <a:solidFill>
                  <a:srgbClr val="009900"/>
                </a:solidFill>
              </a:rPr>
              <a:t>.</a:t>
            </a:r>
            <a:r>
              <a:rPr lang="en-US" sz="2200" b="1" dirty="0" smtClean="0">
                <a:solidFill>
                  <a:srgbClr val="009900"/>
                </a:solidFill>
              </a:rPr>
              <a:t> </a:t>
            </a:r>
            <a:r>
              <a:rPr lang="ru-RU" sz="2200" b="1" dirty="0" smtClean="0">
                <a:solidFill>
                  <a:srgbClr val="009900"/>
                </a:solidFill>
              </a:rPr>
              <a:t>Графы 3 и 4 </a:t>
            </a:r>
            <a:endParaRPr lang="ru-RU" sz="16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DB6ACA5-BFD0-4C85-B8D4-BE623CABE16B}" type="slidenum">
              <a:rPr lang="ru-RU" sz="1400" smtClean="0"/>
              <a:pPr>
                <a:defRPr/>
              </a:pPr>
              <a:t>16</a:t>
            </a:fld>
            <a:endParaRPr lang="ru-RU" sz="1400" dirty="0"/>
          </a:p>
        </p:txBody>
      </p:sp>
      <p:sp>
        <p:nvSpPr>
          <p:cNvPr id="11" name="Rectangle 54"/>
          <p:cNvSpPr>
            <a:spLocks noChangeArrowheads="1"/>
          </p:cNvSpPr>
          <p:nvPr/>
        </p:nvSpPr>
        <p:spPr bwMode="auto">
          <a:xfrm>
            <a:off x="600075" y="1663237"/>
            <a:ext cx="8143112" cy="3908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just" eaLnBrk="0" hangingPunct="0">
              <a:spcBef>
                <a:spcPts val="3000"/>
              </a:spcBef>
              <a:tabLst>
                <a:tab pos="809625" algn="l"/>
                <a:tab pos="914400" algn="l"/>
              </a:tabLst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</a:rPr>
              <a:t>отражается стоимость сырья и материалов заказчика</a:t>
            </a:r>
            <a:r>
              <a:rPr lang="ru-RU" dirty="0" smtClean="0">
                <a:solidFill>
                  <a:srgbClr val="000000"/>
                </a:solidFill>
                <a:ea typeface="Times New Roman" pitchFamily="18" charset="0"/>
              </a:rPr>
              <a:t>, принятых на забалансовый счет бухгалтерского учета 003 «Материалы, принятые в переработку» и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</a:rPr>
              <a:t>не оплаченных организацией-изготовителем (давальческого сырья) по соответствующим подклассам, относящимся к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</a:rPr>
              <a:t>разделам с 10 по 32, а также к классу 3832 ОКЭД </a:t>
            </a:r>
          </a:p>
          <a:p>
            <a:pPr marR="0" lvl="0" algn="just" defTabSz="914400" rtl="0" eaLnBrk="0" fontAlgn="base" latinLnBrk="0" hangingPunct="0">
              <a:lnSpc>
                <a:spcPct val="100000"/>
              </a:lnSpc>
              <a:spcBef>
                <a:spcPts val="3000"/>
              </a:spcBef>
              <a:spcAft>
                <a:spcPct val="0"/>
              </a:spcAft>
              <a:buClrTx/>
              <a:buSzTx/>
              <a:buFontTx/>
              <a:buNone/>
              <a:tabLst>
                <a:tab pos="809625" algn="l"/>
                <a:tab pos="914400" algn="l"/>
              </a:tabLst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</a:rPr>
              <a:t>отражается стоимость материалов заказчика, принятых на забалансовый счет бухгалтерского учета 003 «Материалы, принятые в переработку» и использованных в строительстве, по тому же виду экономической деятельности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</a:rPr>
              <a:t>секции F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</a:rPr>
              <a:t> «Строительство» ОКЭД, что и стоимость выполненных строительных работ </a:t>
            </a:r>
          </a:p>
          <a:p>
            <a:pPr marR="0" lvl="0" algn="just" defTabSz="914400" rtl="0" eaLnBrk="0" fontAlgn="base" latinLnBrk="0" hangingPunct="0">
              <a:lnSpc>
                <a:spcPct val="100000"/>
              </a:lnSpc>
              <a:spcBef>
                <a:spcPts val="3000"/>
              </a:spcBef>
              <a:spcAft>
                <a:spcPct val="0"/>
              </a:spcAft>
              <a:buClrTx/>
              <a:buSzTx/>
              <a:buFontTx/>
              <a:buNone/>
              <a:tabLst>
                <a:tab pos="809625" algn="l"/>
                <a:tab pos="914400" algn="l"/>
              </a:tabLst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rial" pitchFamily="34" charset="0"/>
                <a:ea typeface="Times New Roman" pitchFamily="18" charset="0"/>
              </a:rPr>
              <a:t>По строке 12 графы 3 и 4 не заполняются.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rgbClr val="0000FF"/>
              </a:solidFill>
              <a:effectLst/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0080910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TextBox 5"/>
          <p:cNvSpPr txBox="1">
            <a:spLocks noChangeArrowheads="1"/>
          </p:cNvSpPr>
          <p:nvPr/>
        </p:nvSpPr>
        <p:spPr bwMode="auto">
          <a:xfrm>
            <a:off x="342900" y="6267450"/>
            <a:ext cx="1628776" cy="46166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endParaRPr lang="ru-RU" sz="2400" dirty="0"/>
          </a:p>
        </p:txBody>
      </p:sp>
      <p:pic>
        <p:nvPicPr>
          <p:cNvPr id="4101" name="Picture 16" descr="3-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71563" y="180975"/>
            <a:ext cx="622300" cy="55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Rectangle 2"/>
          <p:cNvSpPr>
            <a:spLocks noChangeArrowheads="1"/>
          </p:cNvSpPr>
          <p:nvPr/>
        </p:nvSpPr>
        <p:spPr bwMode="auto">
          <a:xfrm>
            <a:off x="1152525" y="260350"/>
            <a:ext cx="7127875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ru-RU" sz="15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Национальный статистический комитет Республики Беларусь</a:t>
            </a:r>
          </a:p>
        </p:txBody>
      </p:sp>
      <p:sp>
        <p:nvSpPr>
          <p:cNvPr id="4103" name="Line 5"/>
          <p:cNvSpPr>
            <a:spLocks noChangeShapeType="1"/>
          </p:cNvSpPr>
          <p:nvPr/>
        </p:nvSpPr>
        <p:spPr bwMode="auto">
          <a:xfrm flipV="1">
            <a:off x="500063" y="812800"/>
            <a:ext cx="8301037" cy="0"/>
          </a:xfrm>
          <a:prstGeom prst="line">
            <a:avLst/>
          </a:prstGeom>
          <a:noFill/>
          <a:ln w="38100">
            <a:solidFill>
              <a:srgbClr val="CC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104" name="Line 6"/>
          <p:cNvSpPr>
            <a:spLocks noChangeShapeType="1"/>
          </p:cNvSpPr>
          <p:nvPr/>
        </p:nvSpPr>
        <p:spPr bwMode="auto">
          <a:xfrm>
            <a:off x="500063" y="857250"/>
            <a:ext cx="8280400" cy="0"/>
          </a:xfrm>
          <a:prstGeom prst="line">
            <a:avLst/>
          </a:prstGeom>
          <a:noFill/>
          <a:ln w="31750">
            <a:solidFill>
              <a:srgbClr val="0099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533399" y="871835"/>
            <a:ext cx="8343901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b="1" dirty="0" smtClean="0">
                <a:solidFill>
                  <a:srgbClr val="009900"/>
                </a:solidFill>
              </a:rPr>
              <a:t>Раздел </a:t>
            </a:r>
            <a:r>
              <a:rPr lang="en-US" sz="2200" b="1" dirty="0" smtClean="0">
                <a:solidFill>
                  <a:srgbClr val="009900"/>
                </a:solidFill>
              </a:rPr>
              <a:t>I</a:t>
            </a:r>
            <a:r>
              <a:rPr lang="ru-RU" sz="2200" b="1" dirty="0" smtClean="0">
                <a:solidFill>
                  <a:srgbClr val="009900"/>
                </a:solidFill>
              </a:rPr>
              <a:t>.</a:t>
            </a:r>
            <a:r>
              <a:rPr lang="en-US" sz="2200" b="1" dirty="0" smtClean="0">
                <a:solidFill>
                  <a:srgbClr val="009900"/>
                </a:solidFill>
              </a:rPr>
              <a:t> </a:t>
            </a:r>
            <a:r>
              <a:rPr lang="ru-RU" sz="2200" b="1" dirty="0" smtClean="0">
                <a:solidFill>
                  <a:srgbClr val="009900"/>
                </a:solidFill>
              </a:rPr>
              <a:t>Графа 5 </a:t>
            </a:r>
            <a:endParaRPr lang="ru-RU" sz="16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DB6ACA5-BFD0-4C85-B8D4-BE623CABE16B}" type="slidenum">
              <a:rPr lang="ru-RU" sz="1400" smtClean="0"/>
              <a:pPr>
                <a:defRPr/>
              </a:pPr>
              <a:t>17</a:t>
            </a:fld>
            <a:endParaRPr lang="ru-RU" sz="1400" dirty="0"/>
          </a:p>
        </p:txBody>
      </p:sp>
      <p:sp>
        <p:nvSpPr>
          <p:cNvPr id="11" name="Rectangle 54"/>
          <p:cNvSpPr>
            <a:spLocks noChangeArrowheads="1"/>
          </p:cNvSpPr>
          <p:nvPr/>
        </p:nvSpPr>
        <p:spPr bwMode="auto">
          <a:xfrm>
            <a:off x="579025" y="1726345"/>
            <a:ext cx="7869650" cy="3323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just" eaLnBrk="0" hangingPunct="0">
              <a:spcBef>
                <a:spcPts val="3000"/>
              </a:spcBef>
              <a:tabLst>
                <a:tab pos="809625" algn="l"/>
                <a:tab pos="914400" algn="l"/>
              </a:tabLst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</a:rPr>
              <a:t>отражается объем производства продукции (работ, услуг) 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</a:rPr>
              <a:t>за последний квартал отчетного периода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</a:rPr>
              <a:t>:</a:t>
            </a:r>
          </a:p>
          <a:p>
            <a:pPr marL="720000" lvl="0" indent="-180000" algn="just" eaLnBrk="0" hangingPunct="0">
              <a:spcBef>
                <a:spcPts val="600"/>
              </a:spcBef>
              <a:buFont typeface="Arial" pitchFamily="34" charset="0"/>
              <a:buChar char="•"/>
              <a:tabLst>
                <a:tab pos="809625" algn="l"/>
                <a:tab pos="914400" algn="l"/>
              </a:tabLst>
            </a:pPr>
            <a:r>
              <a:rPr lang="ru-RU" dirty="0" smtClean="0">
                <a:solidFill>
                  <a:srgbClr val="0000FF"/>
                </a:solidFill>
                <a:latin typeface="Arial" pitchFamily="34" charset="0"/>
                <a:ea typeface="Times New Roman" pitchFamily="18" charset="0"/>
              </a:rPr>
              <a:t>в отчете за январь-март – графа 5 не заполняется</a:t>
            </a:r>
          </a:p>
          <a:p>
            <a:pPr marL="720000" lvl="0" indent="-180000" algn="just" eaLnBrk="0" hangingPunct="0">
              <a:spcBef>
                <a:spcPts val="600"/>
              </a:spcBef>
              <a:buFont typeface="Arial" pitchFamily="34" charset="0"/>
              <a:buChar char="•"/>
              <a:tabLst>
                <a:tab pos="809625" algn="l"/>
                <a:tab pos="914400" algn="l"/>
              </a:tabLst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</a:rPr>
              <a:t>в отчете за январь-июнь – графа 5 заполняется за </a:t>
            </a:r>
            <a:r>
              <a:rPr lang="ru-RU" dirty="0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</a:rPr>
              <a:t>апрель, май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</a:rPr>
              <a:t>и июнь месяцы</a:t>
            </a:r>
          </a:p>
          <a:p>
            <a:pPr marL="720000" indent="-180000" algn="just" eaLnBrk="0" hangingPunct="0">
              <a:spcBef>
                <a:spcPts val="600"/>
              </a:spcBef>
              <a:buFont typeface="Arial" pitchFamily="34" charset="0"/>
              <a:buChar char="•"/>
              <a:tabLst>
                <a:tab pos="809625" algn="l"/>
                <a:tab pos="914400" algn="l"/>
              </a:tabLst>
            </a:pPr>
            <a:r>
              <a:rPr lang="ru-RU" dirty="0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</a:rPr>
              <a:t>в отчете за январь-сентябрь </a:t>
            </a:r>
            <a:r>
              <a:rPr lang="ru-RU" dirty="0">
                <a:solidFill>
                  <a:srgbClr val="000000"/>
                </a:solidFill>
                <a:latin typeface="Arial" pitchFamily="34" charset="0"/>
                <a:ea typeface="Times New Roman" pitchFamily="18" charset="0"/>
              </a:rPr>
              <a:t>– графа 5 заполняется за </a:t>
            </a:r>
            <a:r>
              <a:rPr lang="ru-RU" dirty="0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</a:rPr>
              <a:t>июль, август </a:t>
            </a:r>
            <a:r>
              <a:rPr lang="ru-RU" dirty="0">
                <a:solidFill>
                  <a:srgbClr val="000000"/>
                </a:solidFill>
                <a:latin typeface="Arial" pitchFamily="34" charset="0"/>
                <a:ea typeface="Times New Roman" pitchFamily="18" charset="0"/>
              </a:rPr>
              <a:t>и </a:t>
            </a:r>
            <a:r>
              <a:rPr lang="ru-RU" dirty="0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</a:rPr>
              <a:t>сентябрь </a:t>
            </a:r>
            <a:r>
              <a:rPr lang="ru-RU" dirty="0">
                <a:solidFill>
                  <a:srgbClr val="000000"/>
                </a:solidFill>
                <a:latin typeface="Arial" pitchFamily="34" charset="0"/>
                <a:ea typeface="Times New Roman" pitchFamily="18" charset="0"/>
              </a:rPr>
              <a:t>месяцы</a:t>
            </a:r>
          </a:p>
          <a:p>
            <a:pPr marL="720000" indent="-180000" algn="just" eaLnBrk="0" hangingPunct="0">
              <a:spcBef>
                <a:spcPts val="600"/>
              </a:spcBef>
              <a:buFont typeface="Arial" pitchFamily="34" charset="0"/>
              <a:buChar char="•"/>
              <a:tabLst>
                <a:tab pos="809625" algn="l"/>
                <a:tab pos="914400" algn="l"/>
              </a:tabLst>
            </a:pPr>
            <a:r>
              <a:rPr lang="ru-RU" dirty="0">
                <a:solidFill>
                  <a:srgbClr val="000000"/>
                </a:solidFill>
                <a:latin typeface="Arial" pitchFamily="34" charset="0"/>
                <a:ea typeface="Times New Roman" pitchFamily="18" charset="0"/>
              </a:rPr>
              <a:t>в отчете за </a:t>
            </a:r>
            <a:r>
              <a:rPr lang="ru-RU" dirty="0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</a:rPr>
              <a:t>январь-декабрь </a:t>
            </a:r>
            <a:r>
              <a:rPr lang="ru-RU" dirty="0">
                <a:solidFill>
                  <a:srgbClr val="000000"/>
                </a:solidFill>
                <a:latin typeface="Arial" pitchFamily="34" charset="0"/>
                <a:ea typeface="Times New Roman" pitchFamily="18" charset="0"/>
              </a:rPr>
              <a:t>– графа 5 заполняется за </a:t>
            </a:r>
            <a:r>
              <a:rPr lang="ru-RU" dirty="0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</a:rPr>
              <a:t>октябрь, ноябрь </a:t>
            </a:r>
            <a:r>
              <a:rPr lang="ru-RU" dirty="0">
                <a:solidFill>
                  <a:srgbClr val="000000"/>
                </a:solidFill>
                <a:latin typeface="Arial" pitchFamily="34" charset="0"/>
                <a:ea typeface="Times New Roman" pitchFamily="18" charset="0"/>
              </a:rPr>
              <a:t>и </a:t>
            </a:r>
            <a:r>
              <a:rPr lang="ru-RU" dirty="0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</a:rPr>
              <a:t>декабрь </a:t>
            </a:r>
            <a:r>
              <a:rPr lang="ru-RU" dirty="0">
                <a:solidFill>
                  <a:srgbClr val="000000"/>
                </a:solidFill>
                <a:latin typeface="Arial" pitchFamily="34" charset="0"/>
                <a:ea typeface="Times New Roman" pitchFamily="18" charset="0"/>
              </a:rPr>
              <a:t>месяцы</a:t>
            </a:r>
          </a:p>
          <a:p>
            <a:pPr lvl="0" algn="just" eaLnBrk="0" hangingPunct="0">
              <a:spcBef>
                <a:spcPts val="1200"/>
              </a:spcBef>
              <a:tabLst>
                <a:tab pos="809625" algn="l"/>
                <a:tab pos="914400" algn="l"/>
              </a:tabLst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</a:rPr>
              <a:t>данные отражаются согласно методологии заполнения граф 1 и 2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rgbClr val="0000FF"/>
              </a:solidFill>
              <a:effectLst/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3769176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TextBox 5"/>
          <p:cNvSpPr txBox="1">
            <a:spLocks noChangeArrowheads="1"/>
          </p:cNvSpPr>
          <p:nvPr/>
        </p:nvSpPr>
        <p:spPr bwMode="auto">
          <a:xfrm>
            <a:off x="342900" y="6267450"/>
            <a:ext cx="1628776" cy="46166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endParaRPr lang="ru-RU" sz="2400" dirty="0"/>
          </a:p>
        </p:txBody>
      </p:sp>
      <p:pic>
        <p:nvPicPr>
          <p:cNvPr id="4101" name="Picture 16" descr="3-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71563" y="180975"/>
            <a:ext cx="622300" cy="55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Rectangle 2"/>
          <p:cNvSpPr>
            <a:spLocks noChangeArrowheads="1"/>
          </p:cNvSpPr>
          <p:nvPr/>
        </p:nvSpPr>
        <p:spPr bwMode="auto">
          <a:xfrm>
            <a:off x="1152525" y="260350"/>
            <a:ext cx="7127875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ru-RU" sz="15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Национальный статистический комитет Республики Беларусь</a:t>
            </a:r>
          </a:p>
        </p:txBody>
      </p:sp>
      <p:sp>
        <p:nvSpPr>
          <p:cNvPr id="4103" name="Line 5"/>
          <p:cNvSpPr>
            <a:spLocks noChangeShapeType="1"/>
          </p:cNvSpPr>
          <p:nvPr/>
        </p:nvSpPr>
        <p:spPr bwMode="auto">
          <a:xfrm flipV="1">
            <a:off x="500063" y="812800"/>
            <a:ext cx="8301037" cy="0"/>
          </a:xfrm>
          <a:prstGeom prst="line">
            <a:avLst/>
          </a:prstGeom>
          <a:noFill/>
          <a:ln w="38100">
            <a:solidFill>
              <a:srgbClr val="CC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104" name="Line 6"/>
          <p:cNvSpPr>
            <a:spLocks noChangeShapeType="1"/>
          </p:cNvSpPr>
          <p:nvPr/>
        </p:nvSpPr>
        <p:spPr bwMode="auto">
          <a:xfrm>
            <a:off x="500063" y="857250"/>
            <a:ext cx="8280400" cy="0"/>
          </a:xfrm>
          <a:prstGeom prst="line">
            <a:avLst/>
          </a:prstGeom>
          <a:noFill/>
          <a:ln w="31750">
            <a:solidFill>
              <a:srgbClr val="0099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533399" y="871835"/>
            <a:ext cx="8343901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b="1" dirty="0" smtClean="0">
                <a:solidFill>
                  <a:srgbClr val="009900"/>
                </a:solidFill>
              </a:rPr>
              <a:t>Раздел </a:t>
            </a:r>
            <a:r>
              <a:rPr lang="en-US" sz="2200" b="1" dirty="0" smtClean="0">
                <a:solidFill>
                  <a:srgbClr val="009900"/>
                </a:solidFill>
              </a:rPr>
              <a:t>I</a:t>
            </a:r>
            <a:r>
              <a:rPr lang="ru-RU" sz="2200" b="1" dirty="0" smtClean="0">
                <a:solidFill>
                  <a:srgbClr val="009900"/>
                </a:solidFill>
              </a:rPr>
              <a:t>.</a:t>
            </a:r>
            <a:r>
              <a:rPr lang="en-US" sz="2200" b="1" dirty="0" smtClean="0">
                <a:solidFill>
                  <a:srgbClr val="009900"/>
                </a:solidFill>
              </a:rPr>
              <a:t> </a:t>
            </a:r>
            <a:r>
              <a:rPr lang="ru-RU" sz="2200" b="1" dirty="0" smtClean="0">
                <a:solidFill>
                  <a:srgbClr val="009900"/>
                </a:solidFill>
              </a:rPr>
              <a:t>Некоммерческие организации. </a:t>
            </a:r>
            <a:r>
              <a:rPr lang="ru-RU" sz="2200" b="1" dirty="0" smtClean="0">
                <a:solidFill>
                  <a:srgbClr val="C00000"/>
                </a:solidFill>
              </a:rPr>
              <a:t>Изменения! </a:t>
            </a:r>
            <a:endParaRPr lang="ru-RU" sz="1600" dirty="0">
              <a:solidFill>
                <a:srgbClr val="C00000"/>
              </a:solidFill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DB6ACA5-BFD0-4C85-B8D4-BE623CABE16B}" type="slidenum">
              <a:rPr lang="ru-RU" sz="1400" smtClean="0"/>
              <a:pPr>
                <a:defRPr/>
              </a:pPr>
              <a:t>18</a:t>
            </a:fld>
            <a:endParaRPr lang="ru-RU" sz="1400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442854" y="1321757"/>
            <a:ext cx="8358246" cy="49398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algn="just">
              <a:spcBef>
                <a:spcPts val="1800"/>
              </a:spcBef>
              <a:buClr>
                <a:srgbClr val="93540A"/>
              </a:buClr>
            </a:pPr>
            <a:r>
              <a:rPr lang="ru-RU" dirty="0" smtClean="0">
                <a:solidFill>
                  <a:schemeClr val="tx1"/>
                </a:solidFill>
                <a:latin typeface="+mn-lt"/>
                <a:cs typeface="Times New Roman" pitchFamily="18" charset="0"/>
              </a:rPr>
              <a:t>отражают данные </a:t>
            </a:r>
            <a:r>
              <a:rPr lang="ru-RU" b="1" dirty="0" smtClean="0">
                <a:solidFill>
                  <a:srgbClr val="C00000"/>
                </a:solidFill>
                <a:latin typeface="+mn-lt"/>
                <a:cs typeface="Times New Roman" pitchFamily="18" charset="0"/>
              </a:rPr>
              <a:t>только по строкам 11 </a:t>
            </a:r>
            <a:r>
              <a:rPr lang="ru-RU" dirty="0" smtClean="0">
                <a:solidFill>
                  <a:schemeClr val="tx1"/>
                </a:solidFill>
                <a:latin typeface="+mn-lt"/>
                <a:cs typeface="Times New Roman" pitchFamily="18" charset="0"/>
              </a:rPr>
              <a:t>по видам экономической деятельности, направленным на производство продукции (работ, услуг), предназначенной </a:t>
            </a:r>
            <a:r>
              <a:rPr lang="ru-RU" b="1" dirty="0" smtClean="0">
                <a:solidFill>
                  <a:srgbClr val="C00000"/>
                </a:solidFill>
                <a:latin typeface="+mn-lt"/>
                <a:cs typeface="Times New Roman" pitchFamily="18" charset="0"/>
              </a:rPr>
              <a:t>для реализации </a:t>
            </a:r>
            <a:r>
              <a:rPr lang="ru-RU" dirty="0" smtClean="0">
                <a:solidFill>
                  <a:schemeClr val="tx1"/>
                </a:solidFill>
                <a:latin typeface="+mn-lt"/>
                <a:cs typeface="Times New Roman" pitchFamily="18" charset="0"/>
              </a:rPr>
              <a:t>другим юридическим или физическим лицам (</a:t>
            </a:r>
            <a:r>
              <a:rPr lang="ru-RU" dirty="0">
                <a:latin typeface="+mn-lt"/>
                <a:cs typeface="Times New Roman" pitchFamily="18" charset="0"/>
              </a:rPr>
              <a:t>не </a:t>
            </a:r>
            <a:r>
              <a:rPr lang="ru-RU" dirty="0" smtClean="0">
                <a:latin typeface="+mn-lt"/>
                <a:cs typeface="Times New Roman" pitchFamily="18" charset="0"/>
              </a:rPr>
              <a:t>являющимися </a:t>
            </a:r>
            <a:r>
              <a:rPr lang="ru-RU" dirty="0">
                <a:latin typeface="+mn-lt"/>
                <a:cs typeface="Times New Roman" pitchFamily="18" charset="0"/>
              </a:rPr>
              <a:t>членами данной организации), </a:t>
            </a:r>
            <a:r>
              <a:rPr lang="ru-RU" dirty="0" smtClean="0">
                <a:latin typeface="+mn-lt"/>
                <a:cs typeface="Times New Roman" pitchFamily="18" charset="0"/>
              </a:rPr>
              <a:t/>
            </a:r>
            <a:br>
              <a:rPr lang="ru-RU" dirty="0" smtClean="0">
                <a:latin typeface="+mn-lt"/>
                <a:cs typeface="Times New Roman" pitchFamily="18" charset="0"/>
              </a:rPr>
            </a:br>
            <a:r>
              <a:rPr lang="ru-RU" b="1" dirty="0" smtClean="0">
                <a:solidFill>
                  <a:srgbClr val="C00000"/>
                </a:solidFill>
                <a:latin typeface="+mn-lt"/>
                <a:cs typeface="Times New Roman" pitchFamily="18" charset="0"/>
              </a:rPr>
              <a:t>по </a:t>
            </a:r>
            <a:r>
              <a:rPr lang="ru-RU" b="1" dirty="0">
                <a:solidFill>
                  <a:srgbClr val="C00000"/>
                </a:solidFill>
                <a:latin typeface="+mn-lt"/>
                <a:cs typeface="Times New Roman" pitchFamily="18" charset="0"/>
              </a:rPr>
              <a:t>соответствующим </a:t>
            </a:r>
            <a:r>
              <a:rPr lang="ru-RU" b="1" dirty="0" smtClean="0">
                <a:solidFill>
                  <a:srgbClr val="C00000"/>
                </a:solidFill>
                <a:latin typeface="+mn-lt"/>
                <a:cs typeface="Times New Roman" pitchFamily="18" charset="0"/>
              </a:rPr>
              <a:t>подклассам ОКЭД </a:t>
            </a:r>
            <a:r>
              <a:rPr lang="ru-RU" b="1" dirty="0">
                <a:solidFill>
                  <a:srgbClr val="C00000"/>
                </a:solidFill>
                <a:latin typeface="+mn-lt"/>
                <a:cs typeface="Times New Roman" pitchFamily="18" charset="0"/>
              </a:rPr>
              <a:t>за исключением раздела </a:t>
            </a:r>
            <a:r>
              <a:rPr lang="ru-RU" b="1" dirty="0" smtClean="0">
                <a:solidFill>
                  <a:srgbClr val="C00000"/>
                </a:solidFill>
                <a:latin typeface="+mn-lt"/>
                <a:cs typeface="Times New Roman" pitchFamily="18" charset="0"/>
              </a:rPr>
              <a:t>94</a:t>
            </a:r>
            <a:endParaRPr lang="ru-RU" b="1" dirty="0">
              <a:solidFill>
                <a:srgbClr val="C00000"/>
              </a:solidFill>
              <a:latin typeface="+mn-lt"/>
              <a:cs typeface="Times New Roman" pitchFamily="18" charset="0"/>
            </a:endParaRPr>
          </a:p>
          <a:p>
            <a:pPr marL="180975" algn="just">
              <a:spcBef>
                <a:spcPts val="1800"/>
              </a:spcBef>
              <a:buClr>
                <a:srgbClr val="93540A"/>
              </a:buClr>
            </a:pPr>
            <a:r>
              <a:rPr lang="ru-RU" b="1" dirty="0" smtClean="0">
                <a:solidFill>
                  <a:srgbClr val="C00000"/>
                </a:solidFill>
                <a:latin typeface="+mn-lt"/>
                <a:cs typeface="Times New Roman" pitchFamily="18" charset="0"/>
              </a:rPr>
              <a:t>бюджетная</a:t>
            </a:r>
            <a:r>
              <a:rPr lang="ru-RU" dirty="0" smtClean="0">
                <a:solidFill>
                  <a:schemeClr val="tx1"/>
                </a:solidFill>
                <a:latin typeface="+mn-lt"/>
                <a:cs typeface="Times New Roman" pitchFamily="18" charset="0"/>
              </a:rPr>
              <a:t> организация (</a:t>
            </a:r>
            <a:r>
              <a:rPr lang="ru-RU" b="1" dirty="0" smtClean="0">
                <a:latin typeface="+mn-lt"/>
                <a:cs typeface="Times New Roman" pitchFamily="18" charset="0"/>
              </a:rPr>
              <a:t>кроме государственных лесохозяйственных учреждений, подчиненных </a:t>
            </a:r>
            <a:r>
              <a:rPr lang="ru-RU" b="1" dirty="0" err="1" smtClean="0">
                <a:latin typeface="+mn-lt"/>
                <a:cs typeface="Times New Roman" pitchFamily="18" charset="0"/>
              </a:rPr>
              <a:t>Минлесхозу</a:t>
            </a:r>
            <a:r>
              <a:rPr lang="ru-RU" dirty="0" smtClean="0">
                <a:solidFill>
                  <a:schemeClr val="tx1"/>
                </a:solidFill>
                <a:latin typeface="+mn-lt"/>
                <a:cs typeface="Times New Roman" pitchFamily="18" charset="0"/>
              </a:rPr>
              <a:t>) отражает данные </a:t>
            </a:r>
            <a:r>
              <a:rPr lang="ru-RU" b="1" dirty="0" smtClean="0">
                <a:solidFill>
                  <a:srgbClr val="C00000"/>
                </a:solidFill>
                <a:latin typeface="+mn-lt"/>
                <a:cs typeface="Times New Roman" pitchFamily="18" charset="0"/>
              </a:rPr>
              <a:t>только </a:t>
            </a:r>
            <a:r>
              <a:rPr lang="ru-RU" dirty="0">
                <a:latin typeface="+mn-lt"/>
                <a:cs typeface="Times New Roman" pitchFamily="18" charset="0"/>
              </a:rPr>
              <a:t>по</a:t>
            </a:r>
            <a:r>
              <a:rPr lang="ru-RU" dirty="0" smtClean="0">
                <a:latin typeface="+mn-lt"/>
                <a:cs typeface="Times New Roman" pitchFamily="18" charset="0"/>
              </a:rPr>
              <a:t> видам экономической  деятельности, классифицируемым в разделах </a:t>
            </a:r>
            <a:br>
              <a:rPr lang="ru-RU" dirty="0" smtClean="0">
                <a:latin typeface="+mn-lt"/>
                <a:cs typeface="Times New Roman" pitchFamily="18" charset="0"/>
              </a:rPr>
            </a:br>
            <a:r>
              <a:rPr lang="ru-RU" b="1" dirty="0" smtClean="0">
                <a:solidFill>
                  <a:srgbClr val="C00000"/>
                </a:solidFill>
                <a:latin typeface="+mn-lt"/>
                <a:cs typeface="Times New Roman" pitchFamily="18" charset="0"/>
              </a:rPr>
              <a:t>с 05 по 39 ОКЭД</a:t>
            </a:r>
            <a:endParaRPr lang="ru-RU" dirty="0" smtClean="0">
              <a:solidFill>
                <a:schemeClr val="tx1"/>
              </a:solidFill>
              <a:latin typeface="+mn-lt"/>
              <a:cs typeface="Times New Roman" pitchFamily="18" charset="0"/>
            </a:endParaRPr>
          </a:p>
          <a:p>
            <a:pPr marL="180975" algn="just">
              <a:spcBef>
                <a:spcPts val="1800"/>
              </a:spcBef>
              <a:buClr>
                <a:srgbClr val="93540A"/>
              </a:buClr>
            </a:pPr>
            <a:r>
              <a:rPr lang="ru-RU" b="1" dirty="0" smtClean="0">
                <a:latin typeface="+mn-lt"/>
              </a:rPr>
              <a:t>государственные </a:t>
            </a:r>
            <a:r>
              <a:rPr lang="ru-RU" b="1" dirty="0">
                <a:latin typeface="+mn-lt"/>
              </a:rPr>
              <a:t>лесохозяйственные учреждения, подчиненные </a:t>
            </a:r>
            <a:r>
              <a:rPr lang="ru-RU" b="1" dirty="0" err="1" smtClean="0">
                <a:latin typeface="+mn-lt"/>
              </a:rPr>
              <a:t>Минлесхозу</a:t>
            </a:r>
            <a:r>
              <a:rPr lang="ru-RU" dirty="0" smtClean="0">
                <a:latin typeface="+mn-lt"/>
              </a:rPr>
              <a:t>, </a:t>
            </a:r>
            <a:r>
              <a:rPr lang="ru-RU" dirty="0">
                <a:latin typeface="+mn-lt"/>
              </a:rPr>
              <a:t>отражают данные </a:t>
            </a:r>
            <a:r>
              <a:rPr lang="ru-RU" b="1" dirty="0">
                <a:solidFill>
                  <a:srgbClr val="C00000"/>
                </a:solidFill>
                <a:latin typeface="+mn-lt"/>
              </a:rPr>
              <a:t>по всем видам</a:t>
            </a:r>
            <a:r>
              <a:rPr lang="ru-RU" dirty="0">
                <a:solidFill>
                  <a:srgbClr val="C00000"/>
                </a:solidFill>
                <a:latin typeface="+mn-lt"/>
              </a:rPr>
              <a:t> </a:t>
            </a:r>
            <a:r>
              <a:rPr lang="ru-RU" dirty="0">
                <a:latin typeface="+mn-lt"/>
              </a:rPr>
              <a:t>экономической деятельности, направленным на производство продукции (работ, услуг), </a:t>
            </a:r>
            <a:r>
              <a:rPr lang="ru-RU" b="1" dirty="0">
                <a:solidFill>
                  <a:srgbClr val="C00000"/>
                </a:solidFill>
                <a:latin typeface="+mn-lt"/>
              </a:rPr>
              <a:t>предназначенной для реализации другим юридическим и (или) физическим </a:t>
            </a:r>
            <a:r>
              <a:rPr lang="ru-RU" b="1" dirty="0" smtClean="0">
                <a:solidFill>
                  <a:srgbClr val="C00000"/>
                </a:solidFill>
                <a:latin typeface="+mn-lt"/>
              </a:rPr>
              <a:t>лицам</a:t>
            </a:r>
          </a:p>
          <a:p>
            <a:pPr marL="180975" algn="just">
              <a:spcBef>
                <a:spcPts val="1800"/>
              </a:spcBef>
              <a:buClr>
                <a:srgbClr val="93540A"/>
              </a:buClr>
            </a:pPr>
            <a:r>
              <a:rPr lang="ru-RU" b="1" dirty="0" smtClean="0">
                <a:solidFill>
                  <a:srgbClr val="0000FF"/>
                </a:solidFill>
                <a:latin typeface="+mn-lt"/>
                <a:cs typeface="Times New Roman" pitchFamily="18" charset="0"/>
              </a:rPr>
              <a:t>строку 12 не заполняют</a:t>
            </a:r>
            <a:endParaRPr lang="ru-RU" b="1" dirty="0">
              <a:solidFill>
                <a:srgbClr val="0000FF"/>
              </a:solidFill>
              <a:latin typeface="+mn-lt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0933845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TextBox 5"/>
          <p:cNvSpPr txBox="1">
            <a:spLocks noChangeArrowheads="1"/>
          </p:cNvSpPr>
          <p:nvPr/>
        </p:nvSpPr>
        <p:spPr bwMode="auto">
          <a:xfrm>
            <a:off x="342900" y="6267450"/>
            <a:ext cx="1628776" cy="46166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endParaRPr lang="ru-RU" sz="2400" dirty="0"/>
          </a:p>
        </p:txBody>
      </p:sp>
      <p:pic>
        <p:nvPicPr>
          <p:cNvPr id="4101" name="Picture 16" descr="3-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71563" y="180975"/>
            <a:ext cx="622300" cy="55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Rectangle 2"/>
          <p:cNvSpPr>
            <a:spLocks noChangeArrowheads="1"/>
          </p:cNvSpPr>
          <p:nvPr/>
        </p:nvSpPr>
        <p:spPr bwMode="auto">
          <a:xfrm>
            <a:off x="1152525" y="260350"/>
            <a:ext cx="7127875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ru-RU" sz="15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Национальный статистический комитет Республики Беларусь</a:t>
            </a:r>
          </a:p>
        </p:txBody>
      </p:sp>
      <p:sp>
        <p:nvSpPr>
          <p:cNvPr id="4103" name="Line 5"/>
          <p:cNvSpPr>
            <a:spLocks noChangeShapeType="1"/>
          </p:cNvSpPr>
          <p:nvPr/>
        </p:nvSpPr>
        <p:spPr bwMode="auto">
          <a:xfrm flipV="1">
            <a:off x="500063" y="812800"/>
            <a:ext cx="8301037" cy="0"/>
          </a:xfrm>
          <a:prstGeom prst="line">
            <a:avLst/>
          </a:prstGeom>
          <a:noFill/>
          <a:ln w="38100">
            <a:solidFill>
              <a:srgbClr val="CC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104" name="Line 6"/>
          <p:cNvSpPr>
            <a:spLocks noChangeShapeType="1"/>
          </p:cNvSpPr>
          <p:nvPr/>
        </p:nvSpPr>
        <p:spPr bwMode="auto">
          <a:xfrm>
            <a:off x="500063" y="857250"/>
            <a:ext cx="8280400" cy="0"/>
          </a:xfrm>
          <a:prstGeom prst="line">
            <a:avLst/>
          </a:prstGeom>
          <a:noFill/>
          <a:ln w="31750">
            <a:solidFill>
              <a:srgbClr val="0099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533399" y="871835"/>
            <a:ext cx="8343901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b="1" dirty="0" smtClean="0">
                <a:solidFill>
                  <a:srgbClr val="009900"/>
                </a:solidFill>
              </a:rPr>
              <a:t>Раздел </a:t>
            </a:r>
            <a:r>
              <a:rPr lang="en-US" sz="2200" b="1" dirty="0" smtClean="0">
                <a:solidFill>
                  <a:srgbClr val="009900"/>
                </a:solidFill>
              </a:rPr>
              <a:t>I</a:t>
            </a:r>
            <a:r>
              <a:rPr lang="ru-RU" sz="2200" b="1" dirty="0" smtClean="0">
                <a:solidFill>
                  <a:srgbClr val="009900"/>
                </a:solidFill>
              </a:rPr>
              <a:t>. Секция А. </a:t>
            </a:r>
            <a:r>
              <a:rPr lang="ru-RU" sz="2200" b="1" dirty="0" smtClean="0">
                <a:solidFill>
                  <a:srgbClr val="C00000"/>
                </a:solidFill>
              </a:rPr>
              <a:t>Изменения!</a:t>
            </a:r>
            <a:endParaRPr lang="ru-RU" sz="1600" dirty="0">
              <a:solidFill>
                <a:srgbClr val="C00000"/>
              </a:solidFill>
            </a:endParaRPr>
          </a:p>
        </p:txBody>
      </p:sp>
      <p:sp>
        <p:nvSpPr>
          <p:cNvPr id="11" name="Содержимое 10"/>
          <p:cNvSpPr>
            <a:spLocks noGrp="1"/>
          </p:cNvSpPr>
          <p:nvPr>
            <p:ph idx="1"/>
          </p:nvPr>
        </p:nvSpPr>
        <p:spPr>
          <a:xfrm>
            <a:off x="754855" y="1306352"/>
            <a:ext cx="7791451" cy="5191929"/>
          </a:xfrm>
        </p:spPr>
        <p:txBody>
          <a:bodyPr/>
          <a:lstStyle/>
          <a:p>
            <a:pPr marL="0" indent="0" algn="just">
              <a:spcBef>
                <a:spcPts val="1200"/>
              </a:spcBef>
              <a:buNone/>
            </a:pPr>
            <a:r>
              <a:rPr lang="ru-RU" sz="1600" b="1" dirty="0"/>
              <a:t>При производстве сельскохозяйственной продукции</a:t>
            </a:r>
            <a:r>
              <a:rPr lang="ru-RU" sz="1600" dirty="0"/>
              <a:t> (</a:t>
            </a:r>
            <a:r>
              <a:rPr lang="ru-RU" sz="1600" dirty="0">
                <a:solidFill>
                  <a:srgbClr val="C00000"/>
                </a:solidFill>
              </a:rPr>
              <a:t>группы 011, 012, 013, 014 </a:t>
            </a:r>
            <a:r>
              <a:rPr lang="ru-RU" sz="1600" dirty="0" smtClean="0">
                <a:solidFill>
                  <a:srgbClr val="C00000"/>
                </a:solidFill>
              </a:rPr>
              <a:t>ОКЭД</a:t>
            </a:r>
            <a:r>
              <a:rPr lang="ru-RU" sz="1600" dirty="0" smtClean="0"/>
              <a:t>), </a:t>
            </a:r>
            <a:r>
              <a:rPr lang="ru-RU" sz="1600" b="1" dirty="0"/>
              <a:t>при осуществлении деятельности в области  рыболовства и рыбоводства</a:t>
            </a:r>
            <a:r>
              <a:rPr lang="ru-RU" sz="1600" dirty="0"/>
              <a:t> (</a:t>
            </a:r>
            <a:r>
              <a:rPr lang="ru-RU" sz="1600" dirty="0">
                <a:solidFill>
                  <a:srgbClr val="C00000"/>
                </a:solidFill>
              </a:rPr>
              <a:t>раздел 03 </a:t>
            </a:r>
            <a:r>
              <a:rPr lang="ru-RU" sz="1600" dirty="0" smtClean="0">
                <a:solidFill>
                  <a:srgbClr val="C00000"/>
                </a:solidFill>
              </a:rPr>
              <a:t>ОКЭД</a:t>
            </a:r>
            <a:r>
              <a:rPr lang="ru-RU" sz="1600" dirty="0" smtClean="0"/>
              <a:t>) </a:t>
            </a:r>
            <a:r>
              <a:rPr lang="ru-RU" sz="1600" b="1" dirty="0"/>
              <a:t>по</a:t>
            </a:r>
            <a:r>
              <a:rPr lang="en-US" sz="1600" b="1" dirty="0"/>
              <a:t> </a:t>
            </a:r>
            <a:r>
              <a:rPr lang="ru-RU" sz="1600" b="1" dirty="0"/>
              <a:t>строке 11</a:t>
            </a:r>
            <a:r>
              <a:rPr lang="ru-RU" sz="1600" dirty="0"/>
              <a:t> </a:t>
            </a:r>
            <a:r>
              <a:rPr lang="ru-RU" sz="1600" dirty="0" smtClean="0"/>
              <a:t>отражается </a:t>
            </a:r>
            <a:r>
              <a:rPr lang="ru-RU" sz="1600" dirty="0"/>
              <a:t>стоимость всей произведенной </a:t>
            </a:r>
            <a:r>
              <a:rPr lang="ru-RU" sz="1600" b="1" dirty="0">
                <a:solidFill>
                  <a:srgbClr val="C00000"/>
                </a:solidFill>
              </a:rPr>
              <a:t>в отчетном периоде </a:t>
            </a:r>
            <a:r>
              <a:rPr lang="ru-RU" sz="1600" dirty="0"/>
              <a:t>продукции:</a:t>
            </a:r>
          </a:p>
          <a:p>
            <a:pPr algn="just">
              <a:spcBef>
                <a:spcPts val="1200"/>
              </a:spcBef>
              <a:buClrTx/>
            </a:pPr>
            <a:r>
              <a:rPr lang="ru-RU" sz="1600" dirty="0"/>
              <a:t>предназначенной для реализации другим юридическим или физическим </a:t>
            </a:r>
            <a:r>
              <a:rPr lang="ru-RU" sz="1600" dirty="0" smtClean="0"/>
              <a:t>лицам </a:t>
            </a:r>
            <a:endParaRPr lang="ru-RU" sz="1600" dirty="0"/>
          </a:p>
          <a:p>
            <a:pPr algn="just">
              <a:spcBef>
                <a:spcPts val="1200"/>
              </a:spcBef>
              <a:buClrTx/>
            </a:pPr>
            <a:r>
              <a:rPr lang="ru-RU" sz="1600" i="1" dirty="0"/>
              <a:t>переданной структурным подразделениям в пределах юридического лица для дальнейшего использования при осуществлении другого вида экономической деятельности, не включенного в секцию А «Сельское, лесное и рыбное хозяйство» </a:t>
            </a:r>
            <a:r>
              <a:rPr lang="ru-RU" sz="1600" i="1" dirty="0" smtClean="0"/>
              <a:t>ОКЭД – </a:t>
            </a:r>
            <a:r>
              <a:rPr lang="ru-RU" sz="1600" b="1" dirty="0" smtClean="0">
                <a:solidFill>
                  <a:srgbClr val="0000FF"/>
                </a:solidFill>
              </a:rPr>
              <a:t>в отчете за 2019 год эти данные отражались по 12 строке </a:t>
            </a:r>
            <a:endParaRPr lang="ru-RU" sz="1600" b="1" dirty="0">
              <a:solidFill>
                <a:srgbClr val="0000FF"/>
              </a:solidFill>
            </a:endParaRPr>
          </a:p>
          <a:p>
            <a:pPr algn="just">
              <a:spcBef>
                <a:spcPts val="1200"/>
              </a:spcBef>
              <a:buClrTx/>
            </a:pPr>
            <a:r>
              <a:rPr lang="ru-RU" sz="1600" dirty="0"/>
              <a:t>предназначенной для использования на внутрихозяйственные нужды в пределах юридического лица (например, зерновые и кормовые культуры, предназначенные на кормовые и семенные цели; молоко на выпойку молодняка; яйца для инкубации и тому подобное).</a:t>
            </a:r>
          </a:p>
          <a:p>
            <a:pPr marL="0" indent="0" algn="just">
              <a:spcBef>
                <a:spcPts val="1200"/>
              </a:spcBef>
              <a:buNone/>
            </a:pPr>
            <a:r>
              <a:rPr lang="ru-RU" sz="1600" dirty="0" smtClean="0">
                <a:solidFill>
                  <a:srgbClr val="C00000"/>
                </a:solidFill>
              </a:rPr>
              <a:t>При </a:t>
            </a:r>
            <a:r>
              <a:rPr lang="ru-RU" sz="1600" dirty="0">
                <a:solidFill>
                  <a:srgbClr val="C00000"/>
                </a:solidFill>
              </a:rPr>
              <a:t>осуществлении деятельности в области  рыболовства и рыбоводства по строке 11 </a:t>
            </a:r>
            <a:r>
              <a:rPr lang="ru-RU" sz="1600" dirty="0" smtClean="0">
                <a:solidFill>
                  <a:srgbClr val="C00000"/>
                </a:solidFill>
              </a:rPr>
              <a:t>также отражается </a:t>
            </a:r>
            <a:r>
              <a:rPr lang="ru-RU" sz="1600" dirty="0">
                <a:solidFill>
                  <a:srgbClr val="C00000"/>
                </a:solidFill>
              </a:rPr>
              <a:t>стоимость выполненных работ, оказанных услуг другим юридическим или физическим лицам. </a:t>
            </a:r>
          </a:p>
          <a:p>
            <a:pPr indent="1588" algn="just">
              <a:spcBef>
                <a:spcPts val="0"/>
              </a:spcBef>
              <a:spcAft>
                <a:spcPts val="1200"/>
              </a:spcAft>
              <a:buNone/>
            </a:pPr>
            <a:endParaRPr lang="ru-RU" sz="1600" dirty="0"/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DB6ACA5-BFD0-4C85-B8D4-BE623CABE16B}" type="slidenum">
              <a:rPr lang="ru-RU" sz="1400" smtClean="0"/>
              <a:pPr>
                <a:defRPr/>
              </a:pPr>
              <a:t>19</a:t>
            </a:fld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274455984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TextBox 5"/>
          <p:cNvSpPr txBox="1">
            <a:spLocks noChangeArrowheads="1"/>
          </p:cNvSpPr>
          <p:nvPr/>
        </p:nvSpPr>
        <p:spPr bwMode="auto">
          <a:xfrm>
            <a:off x="314325" y="6257925"/>
            <a:ext cx="2124075" cy="40011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 sz="2000" dirty="0"/>
          </a:p>
        </p:txBody>
      </p:sp>
      <p:pic>
        <p:nvPicPr>
          <p:cNvPr id="4101" name="Picture 16" descr="3-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14413" y="200025"/>
            <a:ext cx="622300" cy="55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Rectangle 2"/>
          <p:cNvSpPr>
            <a:spLocks noChangeArrowheads="1"/>
          </p:cNvSpPr>
          <p:nvPr/>
        </p:nvSpPr>
        <p:spPr bwMode="auto">
          <a:xfrm>
            <a:off x="1152525" y="260350"/>
            <a:ext cx="7127875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ru-RU" sz="15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Национальный статистический комитет Республики Беларусь</a:t>
            </a:r>
          </a:p>
        </p:txBody>
      </p:sp>
      <p:sp>
        <p:nvSpPr>
          <p:cNvPr id="4103" name="Line 5"/>
          <p:cNvSpPr>
            <a:spLocks noChangeShapeType="1"/>
          </p:cNvSpPr>
          <p:nvPr/>
        </p:nvSpPr>
        <p:spPr bwMode="auto">
          <a:xfrm flipV="1">
            <a:off x="500063" y="812800"/>
            <a:ext cx="8301037" cy="0"/>
          </a:xfrm>
          <a:prstGeom prst="line">
            <a:avLst/>
          </a:prstGeom>
          <a:noFill/>
          <a:ln w="38100">
            <a:solidFill>
              <a:srgbClr val="CC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104" name="Line 6"/>
          <p:cNvSpPr>
            <a:spLocks noChangeShapeType="1"/>
          </p:cNvSpPr>
          <p:nvPr/>
        </p:nvSpPr>
        <p:spPr bwMode="auto">
          <a:xfrm>
            <a:off x="500063" y="857250"/>
            <a:ext cx="8280400" cy="0"/>
          </a:xfrm>
          <a:prstGeom prst="line">
            <a:avLst/>
          </a:prstGeom>
          <a:noFill/>
          <a:ln w="31750">
            <a:solidFill>
              <a:srgbClr val="0099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1" name="Содержимое 10"/>
          <p:cNvSpPr txBox="1">
            <a:spLocks/>
          </p:cNvSpPr>
          <p:nvPr/>
        </p:nvSpPr>
        <p:spPr bwMode="auto">
          <a:xfrm>
            <a:off x="1095375" y="1383960"/>
            <a:ext cx="7381079" cy="49596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indent="0" algn="ctr">
              <a:buNone/>
            </a:pPr>
            <a:r>
              <a:rPr lang="ru-RU" sz="2400" dirty="0">
                <a:latin typeface="Tahoma" pitchFamily="34" charset="0"/>
                <a:cs typeface="Tahoma" pitchFamily="34" charset="0"/>
              </a:rPr>
              <a:t>Утверждена постановлением Национального статистического комитета Республики Беларусь 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/>
            </a:r>
            <a:br>
              <a:rPr lang="en-US" sz="2400" dirty="0">
                <a:latin typeface="Tahoma" pitchFamily="34" charset="0"/>
                <a:cs typeface="Tahoma" pitchFamily="34" charset="0"/>
              </a:rPr>
            </a:br>
            <a:r>
              <a:rPr lang="ru-RU" sz="2400" b="1" dirty="0">
                <a:solidFill>
                  <a:srgbClr val="C00000"/>
                </a:solidFill>
                <a:latin typeface="Tahoma" pitchFamily="34" charset="0"/>
                <a:cs typeface="Tahoma" pitchFamily="34" charset="0"/>
              </a:rPr>
              <a:t>от 15 ноября 2019 г. №</a:t>
            </a:r>
            <a:r>
              <a:rPr lang="en-US" sz="2400" b="1" dirty="0">
                <a:solidFill>
                  <a:srgbClr val="C00000"/>
                </a:solidFill>
                <a:latin typeface="Tahoma" pitchFamily="34" charset="0"/>
                <a:cs typeface="Tahoma" pitchFamily="34" charset="0"/>
              </a:rPr>
              <a:t> </a:t>
            </a:r>
            <a:r>
              <a:rPr lang="ru-RU" sz="2400" b="1" dirty="0">
                <a:solidFill>
                  <a:srgbClr val="C00000"/>
                </a:solidFill>
                <a:latin typeface="Tahoma" pitchFamily="34" charset="0"/>
                <a:cs typeface="Tahoma" pitchFamily="34" charset="0"/>
              </a:rPr>
              <a:t>119</a:t>
            </a:r>
          </a:p>
          <a:p>
            <a:pPr marL="0" indent="0" algn="ctr">
              <a:buNone/>
            </a:pPr>
            <a:r>
              <a:rPr lang="ru-RU" sz="1600" dirty="0">
                <a:latin typeface="Tahoma" pitchFamily="34" charset="0"/>
                <a:cs typeface="Tahoma" pitchFamily="34" charset="0"/>
              </a:rPr>
              <a:t>(с изменениями от 14 января 2020 г. №</a:t>
            </a:r>
            <a:r>
              <a:rPr lang="en-US" sz="1600" dirty="0">
                <a:latin typeface="Tahoma" pitchFamily="34" charset="0"/>
                <a:cs typeface="Tahoma" pitchFamily="34" charset="0"/>
              </a:rPr>
              <a:t> 10</a:t>
            </a:r>
            <a:r>
              <a:rPr lang="ru-RU" sz="1600" dirty="0">
                <a:latin typeface="Tahoma" pitchFamily="34" charset="0"/>
                <a:cs typeface="Tahoma" pitchFamily="34" charset="0"/>
              </a:rPr>
              <a:t>)</a:t>
            </a:r>
          </a:p>
          <a:p>
            <a:pPr algn="ctr" eaLnBrk="0" hangingPunct="0">
              <a:spcBef>
                <a:spcPts val="2400"/>
              </a:spcBef>
              <a:buClr>
                <a:srgbClr val="DD7E0E"/>
              </a:buClr>
              <a:buSzPct val="80000"/>
              <a:tabLst>
                <a:tab pos="179388" algn="l"/>
              </a:tabLst>
              <a:defRPr/>
            </a:pPr>
            <a:r>
              <a:rPr lang="ru-RU" sz="2400" b="1" dirty="0" smtClean="0">
                <a:solidFill>
                  <a:srgbClr val="CC6600"/>
                </a:solidFill>
                <a:latin typeface="Arial" pitchFamily="34" charset="0"/>
                <a:cs typeface="Arial" pitchFamily="34" charset="0"/>
              </a:rPr>
              <a:t>Код </a:t>
            </a:r>
            <a:r>
              <a:rPr lang="ru-RU" sz="2400" b="1" dirty="0">
                <a:solidFill>
                  <a:srgbClr val="CC6600"/>
                </a:solidFill>
                <a:latin typeface="Arial" pitchFamily="34" charset="0"/>
                <a:cs typeface="Arial" pitchFamily="34" charset="0"/>
              </a:rPr>
              <a:t>формы по ОКУД </a:t>
            </a:r>
            <a:r>
              <a:rPr lang="ru-RU" sz="2400" dirty="0"/>
              <a:t>приведен в соответствии </a:t>
            </a: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>с </a:t>
            </a:r>
            <a:r>
              <a:rPr lang="ru-RU" sz="2400" dirty="0"/>
              <a:t>общегосударственным классификатором Республики Беларусь ОКРБ 010-95 «Унифицированные документы» (ОКУД</a:t>
            </a:r>
            <a:r>
              <a:rPr lang="ru-RU" sz="2400" dirty="0" smtClean="0"/>
              <a:t>):</a:t>
            </a:r>
            <a:endParaRPr lang="en-US" sz="2400" dirty="0"/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28459095"/>
              </p:ext>
            </p:extLst>
          </p:nvPr>
        </p:nvGraphicFramePr>
        <p:xfrm>
          <a:off x="2489452" y="5073249"/>
          <a:ext cx="4454020" cy="731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43127"/>
                <a:gridCol w="1910893"/>
              </a:tblGrid>
              <a:tr h="0">
                <a:tc gridSpan="2"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Форма 4-у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ru-RU" dirty="0" smtClean="0"/>
                        <a:t>Код формы по ОКУД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0619015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" name="Номер слайда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DB6ACA5-BFD0-4C85-B8D4-BE623CABE16B}" type="slidenum">
              <a:rPr lang="ru-RU" sz="1400" smtClean="0"/>
              <a:pPr>
                <a:defRPr/>
              </a:pPr>
              <a:t>2</a:t>
            </a:fld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280395753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TextBox 5"/>
          <p:cNvSpPr txBox="1">
            <a:spLocks noChangeArrowheads="1"/>
          </p:cNvSpPr>
          <p:nvPr/>
        </p:nvSpPr>
        <p:spPr bwMode="auto">
          <a:xfrm>
            <a:off x="342900" y="6267450"/>
            <a:ext cx="1628776" cy="46166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endParaRPr lang="ru-RU" sz="2400" dirty="0"/>
          </a:p>
        </p:txBody>
      </p:sp>
      <p:pic>
        <p:nvPicPr>
          <p:cNvPr id="4101" name="Picture 16" descr="3-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71563" y="180975"/>
            <a:ext cx="622300" cy="55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Rectangle 2"/>
          <p:cNvSpPr>
            <a:spLocks noChangeArrowheads="1"/>
          </p:cNvSpPr>
          <p:nvPr/>
        </p:nvSpPr>
        <p:spPr bwMode="auto">
          <a:xfrm>
            <a:off x="1152525" y="260350"/>
            <a:ext cx="7127875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ru-RU" sz="15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Национальный статистический комитет Республики Беларусь</a:t>
            </a:r>
          </a:p>
        </p:txBody>
      </p:sp>
      <p:sp>
        <p:nvSpPr>
          <p:cNvPr id="4103" name="Line 5"/>
          <p:cNvSpPr>
            <a:spLocks noChangeShapeType="1"/>
          </p:cNvSpPr>
          <p:nvPr/>
        </p:nvSpPr>
        <p:spPr bwMode="auto">
          <a:xfrm flipV="1">
            <a:off x="500063" y="812800"/>
            <a:ext cx="8301037" cy="0"/>
          </a:xfrm>
          <a:prstGeom prst="line">
            <a:avLst/>
          </a:prstGeom>
          <a:noFill/>
          <a:ln w="38100">
            <a:solidFill>
              <a:srgbClr val="CC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104" name="Line 6"/>
          <p:cNvSpPr>
            <a:spLocks noChangeShapeType="1"/>
          </p:cNvSpPr>
          <p:nvPr/>
        </p:nvSpPr>
        <p:spPr bwMode="auto">
          <a:xfrm>
            <a:off x="500063" y="857250"/>
            <a:ext cx="8280400" cy="0"/>
          </a:xfrm>
          <a:prstGeom prst="line">
            <a:avLst/>
          </a:prstGeom>
          <a:noFill/>
          <a:ln w="31750">
            <a:solidFill>
              <a:srgbClr val="0099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533399" y="871835"/>
            <a:ext cx="8343901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b="1" dirty="0" smtClean="0">
                <a:solidFill>
                  <a:srgbClr val="009900"/>
                </a:solidFill>
              </a:rPr>
              <a:t>Раздел </a:t>
            </a:r>
            <a:r>
              <a:rPr lang="en-US" sz="2200" b="1" dirty="0" smtClean="0">
                <a:solidFill>
                  <a:srgbClr val="009900"/>
                </a:solidFill>
              </a:rPr>
              <a:t>I</a:t>
            </a:r>
            <a:r>
              <a:rPr lang="ru-RU" sz="2200" b="1" dirty="0" smtClean="0">
                <a:solidFill>
                  <a:srgbClr val="009900"/>
                </a:solidFill>
              </a:rPr>
              <a:t>. Секция А. </a:t>
            </a:r>
            <a:r>
              <a:rPr lang="ru-RU" sz="2200" b="1" dirty="0" smtClean="0">
                <a:solidFill>
                  <a:srgbClr val="C00000"/>
                </a:solidFill>
              </a:rPr>
              <a:t>Изменения!</a:t>
            </a:r>
            <a:endParaRPr lang="ru-RU" sz="1600" dirty="0">
              <a:solidFill>
                <a:srgbClr val="C00000"/>
              </a:solidFill>
            </a:endParaRPr>
          </a:p>
        </p:txBody>
      </p:sp>
      <p:sp>
        <p:nvSpPr>
          <p:cNvPr id="11" name="Содержимое 10"/>
          <p:cNvSpPr>
            <a:spLocks noGrp="1"/>
          </p:cNvSpPr>
          <p:nvPr>
            <p:ph idx="1"/>
          </p:nvPr>
        </p:nvSpPr>
        <p:spPr>
          <a:xfrm>
            <a:off x="744537" y="1647826"/>
            <a:ext cx="7791451" cy="3571874"/>
          </a:xfrm>
        </p:spPr>
        <p:txBody>
          <a:bodyPr/>
          <a:lstStyle/>
          <a:p>
            <a:pPr marL="0" indent="0" algn="just">
              <a:spcBef>
                <a:spcPts val="1800"/>
              </a:spcBef>
              <a:buNone/>
            </a:pPr>
            <a:r>
              <a:rPr lang="ru-RU" sz="1800" b="1" dirty="0"/>
              <a:t>При осуществлении деятельности в области лесоводства и лесозаготовок</a:t>
            </a:r>
            <a:r>
              <a:rPr lang="ru-RU" sz="1800" dirty="0"/>
              <a:t> (</a:t>
            </a:r>
            <a:r>
              <a:rPr lang="ru-RU" sz="1800" dirty="0">
                <a:solidFill>
                  <a:srgbClr val="C00000"/>
                </a:solidFill>
              </a:rPr>
              <a:t>раздел 02 </a:t>
            </a:r>
            <a:r>
              <a:rPr lang="ru-RU" sz="1800" dirty="0" smtClean="0">
                <a:solidFill>
                  <a:srgbClr val="C00000"/>
                </a:solidFill>
              </a:rPr>
              <a:t>ОКЭД</a:t>
            </a:r>
            <a:r>
              <a:rPr lang="ru-RU" sz="1800" dirty="0" smtClean="0"/>
              <a:t>) </a:t>
            </a:r>
            <a:r>
              <a:rPr lang="ru-RU" sz="1800" b="1" dirty="0"/>
              <a:t>по строке 11</a:t>
            </a:r>
            <a:r>
              <a:rPr lang="ru-RU" sz="1800" dirty="0"/>
              <a:t> </a:t>
            </a:r>
            <a:r>
              <a:rPr lang="ru-RU" sz="1800" dirty="0" smtClean="0"/>
              <a:t>отражается </a:t>
            </a:r>
            <a:r>
              <a:rPr lang="ru-RU" sz="1800" dirty="0"/>
              <a:t>стоимость продукции, предназначенной для реализации другим юридическим или физическим лицам, оказанных услуг другим юридическим или физическим лицам. </a:t>
            </a:r>
          </a:p>
          <a:p>
            <a:pPr marL="0" indent="0" algn="just">
              <a:spcBef>
                <a:spcPts val="1800"/>
              </a:spcBef>
              <a:buNone/>
            </a:pPr>
            <a:r>
              <a:rPr lang="ru-RU" sz="1800" b="1" dirty="0">
                <a:solidFill>
                  <a:srgbClr val="C00000"/>
                </a:solidFill>
              </a:rPr>
              <a:t>По строке 11</a:t>
            </a:r>
            <a:r>
              <a:rPr lang="ru-RU" sz="1800" dirty="0"/>
              <a:t> </a:t>
            </a:r>
            <a:r>
              <a:rPr lang="ru-RU" sz="1800" dirty="0" smtClean="0"/>
              <a:t>также </a:t>
            </a:r>
            <a:r>
              <a:rPr lang="ru-RU" sz="1800" dirty="0"/>
              <a:t>отражается стоимость продукции лесозаготовок, </a:t>
            </a:r>
            <a:r>
              <a:rPr lang="ru-RU" sz="1800" b="1" dirty="0">
                <a:solidFill>
                  <a:srgbClr val="C00000"/>
                </a:solidFill>
              </a:rPr>
              <a:t>переданной структурным подразделениям в пределах юридического лица для дальнейшего использования </a:t>
            </a:r>
            <a:r>
              <a:rPr lang="ru-RU" sz="1800" dirty="0"/>
              <a:t>при осуществлении другого вида экономической деятельности, </a:t>
            </a:r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1800" dirty="0" smtClean="0"/>
              <a:t>не </a:t>
            </a:r>
            <a:r>
              <a:rPr lang="ru-RU" sz="1800" dirty="0"/>
              <a:t>включенного в секцию А «Сельское, лесное и рыбное хозяйство» </a:t>
            </a:r>
            <a:r>
              <a:rPr lang="ru-RU" sz="1800" dirty="0" smtClean="0"/>
              <a:t>ОКЭД - </a:t>
            </a:r>
            <a:r>
              <a:rPr lang="ru-RU" sz="1800" b="1" dirty="0" smtClean="0">
                <a:solidFill>
                  <a:srgbClr val="0000FF"/>
                </a:solidFill>
              </a:rPr>
              <a:t>в </a:t>
            </a:r>
            <a:r>
              <a:rPr lang="ru-RU" sz="1800" b="1" dirty="0">
                <a:solidFill>
                  <a:srgbClr val="0000FF"/>
                </a:solidFill>
              </a:rPr>
              <a:t>отчете за 2019 год эти данные отражались по 12 </a:t>
            </a:r>
            <a:r>
              <a:rPr lang="ru-RU" sz="1800" b="1" dirty="0" smtClean="0">
                <a:solidFill>
                  <a:srgbClr val="0000FF"/>
                </a:solidFill>
              </a:rPr>
              <a:t>строке. </a:t>
            </a:r>
            <a:endParaRPr lang="ru-RU" sz="1800" b="1" dirty="0">
              <a:solidFill>
                <a:srgbClr val="0000FF"/>
              </a:solidFill>
            </a:endParaRPr>
          </a:p>
          <a:p>
            <a:pPr marL="0" indent="0" algn="just">
              <a:spcBef>
                <a:spcPts val="1800"/>
              </a:spcBef>
              <a:buNone/>
            </a:pPr>
            <a:endParaRPr lang="ru-RU" sz="1800" dirty="0"/>
          </a:p>
          <a:p>
            <a:pPr marL="0" indent="0" algn="just">
              <a:buNone/>
            </a:pPr>
            <a:r>
              <a:rPr lang="ru-RU" sz="1600" dirty="0" smtClean="0"/>
              <a:t> </a:t>
            </a:r>
            <a:endParaRPr lang="ru-RU" sz="1600" dirty="0"/>
          </a:p>
          <a:p>
            <a:pPr indent="1588" algn="just">
              <a:spcBef>
                <a:spcPts val="0"/>
              </a:spcBef>
              <a:spcAft>
                <a:spcPts val="1200"/>
              </a:spcAft>
              <a:buNone/>
            </a:pPr>
            <a:endParaRPr lang="ru-RU" sz="1600" dirty="0"/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DB6ACA5-BFD0-4C85-B8D4-BE623CABE16B}" type="slidenum">
              <a:rPr lang="ru-RU" sz="1400" smtClean="0"/>
              <a:pPr>
                <a:defRPr/>
              </a:pPr>
              <a:t>20</a:t>
            </a:fld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397302312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TextBox 5"/>
          <p:cNvSpPr txBox="1">
            <a:spLocks noChangeArrowheads="1"/>
          </p:cNvSpPr>
          <p:nvPr/>
        </p:nvSpPr>
        <p:spPr bwMode="auto">
          <a:xfrm>
            <a:off x="342900" y="6267450"/>
            <a:ext cx="1628776" cy="46166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endParaRPr lang="ru-RU" sz="2400" dirty="0"/>
          </a:p>
        </p:txBody>
      </p:sp>
      <p:pic>
        <p:nvPicPr>
          <p:cNvPr id="4101" name="Picture 16" descr="3-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71563" y="180975"/>
            <a:ext cx="622300" cy="55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Rectangle 2"/>
          <p:cNvSpPr>
            <a:spLocks noChangeArrowheads="1"/>
          </p:cNvSpPr>
          <p:nvPr/>
        </p:nvSpPr>
        <p:spPr bwMode="auto">
          <a:xfrm>
            <a:off x="1152525" y="260350"/>
            <a:ext cx="7127875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ru-RU" sz="15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Национальный статистический комитет Республики Беларусь</a:t>
            </a:r>
          </a:p>
        </p:txBody>
      </p:sp>
      <p:sp>
        <p:nvSpPr>
          <p:cNvPr id="4103" name="Line 5"/>
          <p:cNvSpPr>
            <a:spLocks noChangeShapeType="1"/>
          </p:cNvSpPr>
          <p:nvPr/>
        </p:nvSpPr>
        <p:spPr bwMode="auto">
          <a:xfrm flipV="1">
            <a:off x="500063" y="812800"/>
            <a:ext cx="8301037" cy="0"/>
          </a:xfrm>
          <a:prstGeom prst="line">
            <a:avLst/>
          </a:prstGeom>
          <a:noFill/>
          <a:ln w="38100">
            <a:solidFill>
              <a:srgbClr val="CC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104" name="Line 6"/>
          <p:cNvSpPr>
            <a:spLocks noChangeShapeType="1"/>
          </p:cNvSpPr>
          <p:nvPr/>
        </p:nvSpPr>
        <p:spPr bwMode="auto">
          <a:xfrm>
            <a:off x="500063" y="857250"/>
            <a:ext cx="8280400" cy="0"/>
          </a:xfrm>
          <a:prstGeom prst="line">
            <a:avLst/>
          </a:prstGeom>
          <a:noFill/>
          <a:ln w="31750">
            <a:solidFill>
              <a:srgbClr val="0099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533399" y="871835"/>
            <a:ext cx="8343901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b="1" dirty="0" smtClean="0">
                <a:solidFill>
                  <a:srgbClr val="009900"/>
                </a:solidFill>
              </a:rPr>
              <a:t>Раздел </a:t>
            </a:r>
            <a:r>
              <a:rPr lang="en-US" sz="2200" b="1" dirty="0" smtClean="0">
                <a:solidFill>
                  <a:srgbClr val="009900"/>
                </a:solidFill>
              </a:rPr>
              <a:t>I</a:t>
            </a:r>
            <a:r>
              <a:rPr lang="ru-RU" sz="2200" b="1" dirty="0" smtClean="0">
                <a:solidFill>
                  <a:srgbClr val="009900"/>
                </a:solidFill>
              </a:rPr>
              <a:t>. Секция А. </a:t>
            </a:r>
            <a:r>
              <a:rPr lang="ru-RU" sz="2200" b="1" dirty="0" smtClean="0">
                <a:solidFill>
                  <a:srgbClr val="C00000"/>
                </a:solidFill>
              </a:rPr>
              <a:t>Уточнения!</a:t>
            </a:r>
            <a:endParaRPr lang="ru-RU" sz="1600" dirty="0">
              <a:solidFill>
                <a:srgbClr val="C00000"/>
              </a:solidFill>
            </a:endParaRPr>
          </a:p>
        </p:txBody>
      </p:sp>
      <p:sp>
        <p:nvSpPr>
          <p:cNvPr id="11" name="Содержимое 10"/>
          <p:cNvSpPr>
            <a:spLocks noGrp="1"/>
          </p:cNvSpPr>
          <p:nvPr>
            <p:ph idx="1"/>
          </p:nvPr>
        </p:nvSpPr>
        <p:spPr>
          <a:xfrm>
            <a:off x="744537" y="1857375"/>
            <a:ext cx="7685088" cy="2419350"/>
          </a:xfrm>
        </p:spPr>
        <p:txBody>
          <a:bodyPr/>
          <a:lstStyle/>
          <a:p>
            <a:pPr indent="1588" algn="just">
              <a:spcBef>
                <a:spcPts val="0"/>
              </a:spcBef>
              <a:spcAft>
                <a:spcPts val="1800"/>
              </a:spcAft>
              <a:buNone/>
            </a:pPr>
            <a:r>
              <a:rPr lang="ru-RU" sz="1800" dirty="0" smtClean="0"/>
              <a:t>Стоимость </a:t>
            </a:r>
            <a:r>
              <a:rPr lang="ru-RU" sz="1800" dirty="0"/>
              <a:t>продукции собственного производства, реализованной другим юридическим или физическим лицам </a:t>
            </a:r>
            <a:r>
              <a:rPr lang="ru-RU" sz="1800" b="1" dirty="0">
                <a:solidFill>
                  <a:srgbClr val="C00000"/>
                </a:solidFill>
              </a:rPr>
              <a:t>через собственные розничные торговые объекты</a:t>
            </a:r>
            <a:r>
              <a:rPr lang="ru-RU" sz="1800" dirty="0"/>
              <a:t>, включается в объем производства продукции (работ, услуг) </a:t>
            </a:r>
            <a:r>
              <a:rPr lang="ru-RU" sz="1800" b="1" dirty="0"/>
              <a:t>без учета </a:t>
            </a:r>
            <a:r>
              <a:rPr lang="ru-RU" sz="1800" b="1"/>
              <a:t>торговой </a:t>
            </a:r>
            <a:r>
              <a:rPr lang="ru-RU" sz="1800" b="1" smtClean="0"/>
              <a:t>наценки</a:t>
            </a:r>
            <a:r>
              <a:rPr lang="ru-RU" sz="1800" smtClean="0"/>
              <a:t>. </a:t>
            </a:r>
            <a:endParaRPr lang="ru-RU" sz="1800" dirty="0" smtClean="0"/>
          </a:p>
          <a:p>
            <a:pPr indent="1588" algn="just">
              <a:spcBef>
                <a:spcPts val="0"/>
              </a:spcBef>
              <a:spcAft>
                <a:spcPts val="1800"/>
              </a:spcAft>
              <a:buNone/>
            </a:pPr>
            <a:r>
              <a:rPr lang="ru-RU" sz="1800" dirty="0" smtClean="0"/>
              <a:t>Торговая </a:t>
            </a:r>
            <a:r>
              <a:rPr lang="ru-RU" sz="1800" dirty="0"/>
              <a:t>наценка отражается по соответствующим подклассам </a:t>
            </a:r>
            <a:r>
              <a:rPr lang="ru-RU" sz="1800" b="1" dirty="0"/>
              <a:t>раздела 47 </a:t>
            </a:r>
            <a:r>
              <a:rPr lang="ru-RU" sz="1800" dirty="0" smtClean="0"/>
              <a:t>ОКЭД.</a:t>
            </a:r>
            <a:endParaRPr lang="ru-RU" sz="1800" dirty="0"/>
          </a:p>
          <a:p>
            <a:pPr indent="1588" algn="just">
              <a:spcBef>
                <a:spcPts val="0"/>
              </a:spcBef>
              <a:spcAft>
                <a:spcPts val="1200"/>
              </a:spcAft>
              <a:buNone/>
            </a:pPr>
            <a:endParaRPr lang="ru-RU" sz="1600" dirty="0"/>
          </a:p>
          <a:p>
            <a:pPr indent="1588" algn="just">
              <a:spcBef>
                <a:spcPts val="0"/>
              </a:spcBef>
              <a:spcAft>
                <a:spcPts val="1200"/>
              </a:spcAft>
              <a:buNone/>
            </a:pPr>
            <a:endParaRPr lang="ru-RU" sz="1600" dirty="0"/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DB6ACA5-BFD0-4C85-B8D4-BE623CABE16B}" type="slidenum">
              <a:rPr lang="ru-RU" sz="1400" smtClean="0"/>
              <a:pPr>
                <a:defRPr/>
              </a:pPr>
              <a:t>21</a:t>
            </a:fld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254801812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TextBox 5"/>
          <p:cNvSpPr txBox="1">
            <a:spLocks noChangeArrowheads="1"/>
          </p:cNvSpPr>
          <p:nvPr/>
        </p:nvSpPr>
        <p:spPr bwMode="auto">
          <a:xfrm>
            <a:off x="342900" y="6267450"/>
            <a:ext cx="1628776" cy="46166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endParaRPr lang="ru-RU" sz="2400" dirty="0"/>
          </a:p>
        </p:txBody>
      </p:sp>
      <p:pic>
        <p:nvPicPr>
          <p:cNvPr id="4101" name="Picture 16" descr="3-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71563" y="180975"/>
            <a:ext cx="622300" cy="55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Rectangle 2"/>
          <p:cNvSpPr>
            <a:spLocks noChangeArrowheads="1"/>
          </p:cNvSpPr>
          <p:nvPr/>
        </p:nvSpPr>
        <p:spPr bwMode="auto">
          <a:xfrm>
            <a:off x="1152525" y="260350"/>
            <a:ext cx="7127875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ru-RU" sz="15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Национальный статистический комитет Республики Беларусь</a:t>
            </a:r>
          </a:p>
        </p:txBody>
      </p:sp>
      <p:sp>
        <p:nvSpPr>
          <p:cNvPr id="4103" name="Line 5"/>
          <p:cNvSpPr>
            <a:spLocks noChangeShapeType="1"/>
          </p:cNvSpPr>
          <p:nvPr/>
        </p:nvSpPr>
        <p:spPr bwMode="auto">
          <a:xfrm flipV="1">
            <a:off x="500063" y="812800"/>
            <a:ext cx="8301037" cy="0"/>
          </a:xfrm>
          <a:prstGeom prst="line">
            <a:avLst/>
          </a:prstGeom>
          <a:noFill/>
          <a:ln w="38100">
            <a:solidFill>
              <a:srgbClr val="CC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104" name="Line 6"/>
          <p:cNvSpPr>
            <a:spLocks noChangeShapeType="1"/>
          </p:cNvSpPr>
          <p:nvPr/>
        </p:nvSpPr>
        <p:spPr bwMode="auto">
          <a:xfrm>
            <a:off x="500063" y="857250"/>
            <a:ext cx="8280400" cy="0"/>
          </a:xfrm>
          <a:prstGeom prst="line">
            <a:avLst/>
          </a:prstGeom>
          <a:noFill/>
          <a:ln w="31750">
            <a:solidFill>
              <a:srgbClr val="0099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533399" y="871835"/>
            <a:ext cx="8343901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b="1" dirty="0" smtClean="0">
                <a:solidFill>
                  <a:srgbClr val="009900"/>
                </a:solidFill>
              </a:rPr>
              <a:t>Раздел </a:t>
            </a:r>
            <a:r>
              <a:rPr lang="en-US" sz="2200" b="1" dirty="0" smtClean="0">
                <a:solidFill>
                  <a:srgbClr val="009900"/>
                </a:solidFill>
              </a:rPr>
              <a:t>I</a:t>
            </a:r>
            <a:r>
              <a:rPr lang="ru-RU" sz="2200" b="1" dirty="0" smtClean="0">
                <a:solidFill>
                  <a:srgbClr val="009900"/>
                </a:solidFill>
              </a:rPr>
              <a:t>. Строительство. </a:t>
            </a:r>
            <a:r>
              <a:rPr lang="ru-RU" sz="2200" b="1" dirty="0" smtClean="0">
                <a:solidFill>
                  <a:srgbClr val="C00000"/>
                </a:solidFill>
              </a:rPr>
              <a:t>Уточнения!</a:t>
            </a:r>
            <a:endParaRPr lang="ru-RU" sz="1600" dirty="0">
              <a:solidFill>
                <a:srgbClr val="C00000"/>
              </a:solidFill>
            </a:endParaRPr>
          </a:p>
        </p:txBody>
      </p:sp>
      <p:sp>
        <p:nvSpPr>
          <p:cNvPr id="11" name="Содержимое 10"/>
          <p:cNvSpPr>
            <a:spLocks noGrp="1"/>
          </p:cNvSpPr>
          <p:nvPr>
            <p:ph idx="1"/>
          </p:nvPr>
        </p:nvSpPr>
        <p:spPr>
          <a:xfrm>
            <a:off x="342900" y="1590130"/>
            <a:ext cx="8228012" cy="4563019"/>
          </a:xfrm>
        </p:spPr>
        <p:txBody>
          <a:bodyPr/>
          <a:lstStyle/>
          <a:p>
            <a:pPr marL="182563" indent="0" algn="just">
              <a:buNone/>
              <a:tabLst/>
            </a:pPr>
            <a:r>
              <a:rPr lang="ru-RU" sz="1800" b="1" dirty="0" smtClean="0">
                <a:solidFill>
                  <a:srgbClr val="C00000"/>
                </a:solidFill>
              </a:rPr>
              <a:t>Разница </a:t>
            </a:r>
            <a:r>
              <a:rPr lang="ru-RU" sz="1800" b="1" dirty="0">
                <a:solidFill>
                  <a:srgbClr val="C00000"/>
                </a:solidFill>
              </a:rPr>
              <a:t>между продажной и сформированной (фактической) стоимостью здания (части здания)</a:t>
            </a:r>
            <a:r>
              <a:rPr lang="ru-RU" sz="1800" dirty="0"/>
              <a:t> </a:t>
            </a:r>
            <a:r>
              <a:rPr lang="ru-RU" sz="1800" dirty="0" smtClean="0"/>
              <a:t>отражается </a:t>
            </a:r>
            <a:r>
              <a:rPr lang="ru-RU" sz="1800" dirty="0"/>
              <a:t>по строке </a:t>
            </a:r>
            <a:r>
              <a:rPr lang="ru-RU" sz="1800" dirty="0" smtClean="0"/>
              <a:t>11:</a:t>
            </a:r>
            <a:endParaRPr lang="ru-RU" sz="1800" b="1" dirty="0"/>
          </a:p>
          <a:p>
            <a:pPr marL="804863" algn="just">
              <a:buClr>
                <a:schemeClr val="tx1"/>
              </a:buClr>
            </a:pPr>
            <a:r>
              <a:rPr lang="ru-RU" sz="1800" dirty="0"/>
              <a:t>по подклассу </a:t>
            </a:r>
            <a:r>
              <a:rPr lang="ru-RU" sz="1800" b="1" dirty="0"/>
              <a:t>41100 </a:t>
            </a:r>
            <a:r>
              <a:rPr lang="ru-RU" sz="1800" dirty="0" smtClean="0"/>
              <a:t>ОКЭД организацией, осуществляющей </a:t>
            </a:r>
            <a:r>
              <a:rPr lang="ru-RU" sz="1800" b="1" dirty="0"/>
              <a:t>только функции </a:t>
            </a:r>
            <a:r>
              <a:rPr lang="ru-RU" sz="1800" b="1" dirty="0" smtClean="0"/>
              <a:t>заказчика </a:t>
            </a:r>
            <a:r>
              <a:rPr lang="ru-RU" sz="1800" b="1" dirty="0"/>
              <a:t>и </a:t>
            </a:r>
            <a:r>
              <a:rPr lang="ru-RU" sz="1800" b="1" dirty="0" smtClean="0"/>
              <a:t>реализующей </a:t>
            </a:r>
            <a:r>
              <a:rPr lang="ru-RU" sz="1800" b="1" dirty="0"/>
              <a:t>в дальнейшем здание </a:t>
            </a:r>
            <a:r>
              <a:rPr lang="ru-RU" sz="1800" dirty="0"/>
              <a:t>(часть здания) другим юридическим или физическим лицам</a:t>
            </a:r>
          </a:p>
          <a:p>
            <a:pPr marL="625475" indent="0" algn="just">
              <a:buNone/>
            </a:pPr>
            <a:r>
              <a:rPr lang="ru-RU" sz="1800" b="1" i="1" dirty="0" smtClean="0">
                <a:solidFill>
                  <a:srgbClr val="C00000"/>
                </a:solidFill>
              </a:rPr>
              <a:t>   </a:t>
            </a:r>
            <a:r>
              <a:rPr lang="ru-RU" sz="1800" i="1" dirty="0" smtClean="0">
                <a:solidFill>
                  <a:srgbClr val="0000FF"/>
                </a:solidFill>
              </a:rPr>
              <a:t>(</a:t>
            </a:r>
            <a:r>
              <a:rPr lang="ru-RU" sz="1800" i="1" dirty="0">
                <a:solidFill>
                  <a:srgbClr val="0000FF"/>
                </a:solidFill>
              </a:rPr>
              <a:t>часть </a:t>
            </a:r>
            <a:r>
              <a:rPr lang="ru-RU" sz="1800" i="1" dirty="0" smtClean="0">
                <a:solidFill>
                  <a:srgbClr val="0000FF"/>
                </a:solidFill>
              </a:rPr>
              <a:t>2 пункта 31 </a:t>
            </a:r>
            <a:r>
              <a:rPr lang="ru-RU" sz="1800" i="1" dirty="0">
                <a:solidFill>
                  <a:srgbClr val="0000FF"/>
                </a:solidFill>
              </a:rPr>
              <a:t>Указаний</a:t>
            </a:r>
            <a:r>
              <a:rPr lang="ru-RU" sz="1800" i="1" dirty="0" smtClean="0">
                <a:solidFill>
                  <a:srgbClr val="0000FF"/>
                </a:solidFill>
              </a:rPr>
              <a:t>)</a:t>
            </a:r>
          </a:p>
          <a:p>
            <a:pPr marL="625475" indent="0" algn="just">
              <a:buNone/>
            </a:pPr>
            <a:endParaRPr lang="ru-RU" sz="1800" i="1" dirty="0">
              <a:solidFill>
                <a:srgbClr val="C00000"/>
              </a:solidFill>
            </a:endParaRPr>
          </a:p>
          <a:p>
            <a:pPr marL="804863" algn="just">
              <a:buClr>
                <a:schemeClr val="tx1"/>
              </a:buClr>
            </a:pPr>
            <a:r>
              <a:rPr lang="ru-RU" sz="1800" dirty="0"/>
              <a:t>по подклассу </a:t>
            </a:r>
            <a:r>
              <a:rPr lang="ru-RU" sz="1800" b="1" dirty="0" smtClean="0"/>
              <a:t>41200</a:t>
            </a:r>
            <a:r>
              <a:rPr lang="ru-RU" sz="1800" dirty="0" smtClean="0"/>
              <a:t> ОКЭД организацией, </a:t>
            </a:r>
            <a:r>
              <a:rPr lang="ru-RU" sz="1800" dirty="0"/>
              <a:t>основной вид экономической деятельности которой классифицируется в секции F «Строительство» </a:t>
            </a:r>
            <a:r>
              <a:rPr lang="ru-RU" sz="1800" dirty="0" smtClean="0"/>
              <a:t>ОКЭД, осуществляющей </a:t>
            </a:r>
            <a:r>
              <a:rPr lang="ru-RU" sz="1800" b="1" dirty="0"/>
              <a:t>функции застройщика </a:t>
            </a:r>
            <a:r>
              <a:rPr lang="ru-RU" sz="1800" dirty="0"/>
              <a:t>при строительстве зданий </a:t>
            </a:r>
            <a:r>
              <a:rPr lang="ru-RU" sz="1800" b="1" dirty="0"/>
              <a:t>и </a:t>
            </a:r>
            <a:r>
              <a:rPr lang="ru-RU" sz="1800" b="1" dirty="0" smtClean="0"/>
              <a:t>реализующей </a:t>
            </a:r>
            <a:r>
              <a:rPr lang="ru-RU" sz="1800" b="1" dirty="0"/>
              <a:t>в дальнейшем здание </a:t>
            </a:r>
            <a:r>
              <a:rPr lang="ru-RU" sz="1800" dirty="0"/>
              <a:t>(часть здания) другим юридическим или физическим </a:t>
            </a:r>
            <a:r>
              <a:rPr lang="ru-RU" sz="1800" dirty="0" smtClean="0"/>
              <a:t>лицам</a:t>
            </a:r>
          </a:p>
          <a:p>
            <a:pPr marL="625475" indent="0" algn="just">
              <a:buNone/>
            </a:pPr>
            <a:r>
              <a:rPr lang="ru-RU" sz="1800" i="1" dirty="0">
                <a:solidFill>
                  <a:srgbClr val="C00000"/>
                </a:solidFill>
              </a:rPr>
              <a:t> </a:t>
            </a:r>
            <a:r>
              <a:rPr lang="ru-RU" sz="1800" i="1" dirty="0" smtClean="0">
                <a:solidFill>
                  <a:srgbClr val="C00000"/>
                </a:solidFill>
              </a:rPr>
              <a:t>  </a:t>
            </a:r>
            <a:r>
              <a:rPr lang="ru-RU" sz="1800" i="1" dirty="0" smtClean="0">
                <a:solidFill>
                  <a:srgbClr val="0000FF"/>
                </a:solidFill>
              </a:rPr>
              <a:t>(часть </a:t>
            </a:r>
            <a:r>
              <a:rPr lang="ru-RU" sz="1800" i="1" dirty="0">
                <a:solidFill>
                  <a:srgbClr val="0000FF"/>
                </a:solidFill>
              </a:rPr>
              <a:t>9 пункта </a:t>
            </a:r>
            <a:r>
              <a:rPr lang="ru-RU" sz="1800" i="1" dirty="0" smtClean="0">
                <a:solidFill>
                  <a:srgbClr val="0000FF"/>
                </a:solidFill>
              </a:rPr>
              <a:t>32 </a:t>
            </a:r>
            <a:r>
              <a:rPr lang="ru-RU" sz="1800" i="1" dirty="0">
                <a:solidFill>
                  <a:srgbClr val="0000FF"/>
                </a:solidFill>
              </a:rPr>
              <a:t>Указаний)</a:t>
            </a:r>
          </a:p>
          <a:p>
            <a:pPr marL="0" indent="0" algn="just">
              <a:spcBef>
                <a:spcPts val="0"/>
              </a:spcBef>
              <a:spcAft>
                <a:spcPts val="1200"/>
              </a:spcAft>
              <a:buNone/>
              <a:tabLst>
                <a:tab pos="361950" algn="l"/>
              </a:tabLst>
            </a:pPr>
            <a:endParaRPr lang="ru-RU" sz="1800" dirty="0" smtClean="0">
              <a:latin typeface="+mj-lt"/>
              <a:cs typeface="+mn-cs"/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DB6ACA5-BFD0-4C85-B8D4-BE623CABE16B}" type="slidenum">
              <a:rPr lang="ru-RU" sz="1400" smtClean="0"/>
              <a:pPr>
                <a:defRPr/>
              </a:pPr>
              <a:t>22</a:t>
            </a:fld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85854629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TextBox 5"/>
          <p:cNvSpPr txBox="1">
            <a:spLocks noChangeArrowheads="1"/>
          </p:cNvSpPr>
          <p:nvPr/>
        </p:nvSpPr>
        <p:spPr bwMode="auto">
          <a:xfrm>
            <a:off x="342900" y="6267450"/>
            <a:ext cx="1628776" cy="46166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endParaRPr lang="ru-RU" sz="2400" dirty="0"/>
          </a:p>
        </p:txBody>
      </p:sp>
      <p:pic>
        <p:nvPicPr>
          <p:cNvPr id="4101" name="Picture 16" descr="3-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71563" y="180975"/>
            <a:ext cx="622300" cy="55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Rectangle 2"/>
          <p:cNvSpPr>
            <a:spLocks noChangeArrowheads="1"/>
          </p:cNvSpPr>
          <p:nvPr/>
        </p:nvSpPr>
        <p:spPr bwMode="auto">
          <a:xfrm>
            <a:off x="1152525" y="260350"/>
            <a:ext cx="7127875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ru-RU" sz="15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Национальный статистический комитет Республики Беларусь</a:t>
            </a:r>
          </a:p>
        </p:txBody>
      </p:sp>
      <p:sp>
        <p:nvSpPr>
          <p:cNvPr id="4103" name="Line 5"/>
          <p:cNvSpPr>
            <a:spLocks noChangeShapeType="1"/>
          </p:cNvSpPr>
          <p:nvPr/>
        </p:nvSpPr>
        <p:spPr bwMode="auto">
          <a:xfrm flipV="1">
            <a:off x="500063" y="812800"/>
            <a:ext cx="8301037" cy="0"/>
          </a:xfrm>
          <a:prstGeom prst="line">
            <a:avLst/>
          </a:prstGeom>
          <a:noFill/>
          <a:ln w="38100">
            <a:solidFill>
              <a:srgbClr val="CC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104" name="Line 6"/>
          <p:cNvSpPr>
            <a:spLocks noChangeShapeType="1"/>
          </p:cNvSpPr>
          <p:nvPr/>
        </p:nvSpPr>
        <p:spPr bwMode="auto">
          <a:xfrm>
            <a:off x="500063" y="857250"/>
            <a:ext cx="8280400" cy="0"/>
          </a:xfrm>
          <a:prstGeom prst="line">
            <a:avLst/>
          </a:prstGeom>
          <a:noFill/>
          <a:ln w="31750">
            <a:solidFill>
              <a:srgbClr val="0099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533399" y="871835"/>
            <a:ext cx="8343901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b="1" dirty="0" smtClean="0">
                <a:solidFill>
                  <a:srgbClr val="009900"/>
                </a:solidFill>
              </a:rPr>
              <a:t>Раздел </a:t>
            </a:r>
            <a:r>
              <a:rPr lang="en-US" sz="2200" b="1" dirty="0" smtClean="0">
                <a:solidFill>
                  <a:srgbClr val="009900"/>
                </a:solidFill>
              </a:rPr>
              <a:t>I</a:t>
            </a:r>
            <a:r>
              <a:rPr lang="ru-RU" sz="2200" b="1" dirty="0" smtClean="0">
                <a:solidFill>
                  <a:srgbClr val="009900"/>
                </a:solidFill>
              </a:rPr>
              <a:t>.</a:t>
            </a:r>
            <a:r>
              <a:rPr lang="en-US" sz="2200" b="1" dirty="0" smtClean="0">
                <a:solidFill>
                  <a:srgbClr val="009900"/>
                </a:solidFill>
              </a:rPr>
              <a:t> </a:t>
            </a:r>
            <a:r>
              <a:rPr lang="ru-RU" sz="2200" b="1" dirty="0" smtClean="0">
                <a:solidFill>
                  <a:srgbClr val="009900"/>
                </a:solidFill>
              </a:rPr>
              <a:t>Строительство. </a:t>
            </a:r>
            <a:r>
              <a:rPr lang="ru-RU" sz="2200" b="1" dirty="0" smtClean="0">
                <a:solidFill>
                  <a:srgbClr val="C00000"/>
                </a:solidFill>
              </a:rPr>
              <a:t>Дополнения!</a:t>
            </a:r>
            <a:endParaRPr lang="ru-RU" sz="1600" dirty="0">
              <a:solidFill>
                <a:srgbClr val="C00000"/>
              </a:solidFill>
            </a:endParaRPr>
          </a:p>
        </p:txBody>
      </p:sp>
      <p:sp>
        <p:nvSpPr>
          <p:cNvPr id="11" name="Содержимое 10"/>
          <p:cNvSpPr>
            <a:spLocks noGrp="1"/>
          </p:cNvSpPr>
          <p:nvPr>
            <p:ph idx="1"/>
          </p:nvPr>
        </p:nvSpPr>
        <p:spPr>
          <a:xfrm>
            <a:off x="616132" y="1371055"/>
            <a:ext cx="8164331" cy="5029745"/>
          </a:xfrm>
        </p:spPr>
        <p:txBody>
          <a:bodyPr/>
          <a:lstStyle/>
          <a:p>
            <a:pPr algn="just">
              <a:spcBef>
                <a:spcPts val="1200"/>
              </a:spcBef>
              <a:buClr>
                <a:schemeClr val="tx1"/>
              </a:buClr>
            </a:pPr>
            <a:r>
              <a:rPr lang="ru-RU" sz="1800" dirty="0" smtClean="0"/>
              <a:t>по </a:t>
            </a:r>
            <a:r>
              <a:rPr lang="ru-RU" sz="1800" dirty="0"/>
              <a:t>строке </a:t>
            </a:r>
            <a:r>
              <a:rPr lang="ru-RU" sz="1800" dirty="0" smtClean="0"/>
              <a:t>11 </a:t>
            </a:r>
            <a:r>
              <a:rPr lang="ru-RU" sz="1800" dirty="0"/>
              <a:t>выполненный собственными силами </a:t>
            </a:r>
            <a:r>
              <a:rPr lang="ru-RU" sz="1800" b="1" dirty="0"/>
              <a:t>объем подрядных работ</a:t>
            </a:r>
            <a:r>
              <a:rPr lang="ru-RU" sz="1800" dirty="0"/>
              <a:t> отражается по соответствующим подклассам </a:t>
            </a:r>
            <a:r>
              <a:rPr lang="ru-RU" sz="1800" b="1" dirty="0">
                <a:solidFill>
                  <a:srgbClr val="C00000"/>
                </a:solidFill>
              </a:rPr>
              <a:t>секции </a:t>
            </a:r>
            <a:r>
              <a:rPr lang="en-US" sz="1800" b="1" dirty="0">
                <a:solidFill>
                  <a:srgbClr val="C00000"/>
                </a:solidFill>
              </a:rPr>
              <a:t>F </a:t>
            </a:r>
            <a:r>
              <a:rPr lang="ru-RU" sz="1800" dirty="0" smtClean="0"/>
              <a:t>«Строительство</a:t>
            </a:r>
            <a:r>
              <a:rPr lang="ru-RU" sz="1800" dirty="0"/>
              <a:t>» </a:t>
            </a:r>
            <a:r>
              <a:rPr lang="ru-RU" sz="1800" dirty="0" smtClean="0"/>
              <a:t>ОКЭД </a:t>
            </a:r>
            <a:r>
              <a:rPr lang="ru-RU" sz="1800" b="1" dirty="0">
                <a:solidFill>
                  <a:srgbClr val="C00000"/>
                </a:solidFill>
              </a:rPr>
              <a:t>исходя из предмета договора </a:t>
            </a:r>
            <a:r>
              <a:rPr lang="ru-RU" sz="1800" b="1" dirty="0" smtClean="0">
                <a:solidFill>
                  <a:srgbClr val="C00000"/>
                </a:solidFill>
              </a:rPr>
              <a:t>строительного подряда</a:t>
            </a:r>
            <a:endParaRPr lang="ru-RU" sz="1800" dirty="0">
              <a:solidFill>
                <a:srgbClr val="C00000"/>
              </a:solidFill>
            </a:endParaRPr>
          </a:p>
          <a:p>
            <a:pPr algn="just">
              <a:spcBef>
                <a:spcPts val="1200"/>
              </a:spcBef>
              <a:buClr>
                <a:schemeClr val="tx1"/>
              </a:buClr>
            </a:pPr>
            <a:r>
              <a:rPr lang="ru-RU" sz="1800" dirty="0" smtClean="0"/>
              <a:t>выполняется </a:t>
            </a:r>
            <a:r>
              <a:rPr lang="ru-RU" sz="1800" b="1" dirty="0" smtClean="0"/>
              <a:t>весь комплекс </a:t>
            </a:r>
            <a:r>
              <a:rPr lang="ru-RU" sz="1800" b="1" dirty="0"/>
              <a:t>строительных работ </a:t>
            </a:r>
            <a:r>
              <a:rPr lang="ru-RU" sz="1800" b="1" dirty="0" smtClean="0">
                <a:solidFill>
                  <a:srgbClr val="CC6600"/>
                </a:solidFill>
              </a:rPr>
              <a:t/>
            </a:r>
            <a:br>
              <a:rPr lang="ru-RU" sz="1800" b="1" dirty="0" smtClean="0">
                <a:solidFill>
                  <a:srgbClr val="CC6600"/>
                </a:solidFill>
              </a:rPr>
            </a:br>
            <a:r>
              <a:rPr lang="ru-RU" sz="1800" dirty="0" smtClean="0"/>
              <a:t>(</a:t>
            </a:r>
            <a:r>
              <a:rPr lang="ru-RU" sz="1800" dirty="0"/>
              <a:t>от сноса старого здания и рытья котлована до покраски крыши</a:t>
            </a:r>
            <a:r>
              <a:rPr lang="ru-RU" sz="1800" dirty="0" smtClean="0"/>
              <a:t>) - указывается </a:t>
            </a:r>
            <a:r>
              <a:rPr lang="ru-RU" sz="1800" b="1" dirty="0">
                <a:solidFill>
                  <a:srgbClr val="C00000"/>
                </a:solidFill>
              </a:rPr>
              <a:t>подкласс 41200</a:t>
            </a:r>
            <a:r>
              <a:rPr lang="ru-RU" sz="1800" dirty="0" smtClean="0">
                <a:solidFill>
                  <a:srgbClr val="C00000"/>
                </a:solidFill>
              </a:rPr>
              <a:t> </a:t>
            </a:r>
            <a:r>
              <a:rPr lang="ru-RU" sz="1800" dirty="0" smtClean="0"/>
              <a:t>ОКЭД </a:t>
            </a:r>
            <a:endParaRPr lang="ru-RU" sz="1800" dirty="0"/>
          </a:p>
          <a:p>
            <a:pPr algn="just">
              <a:spcBef>
                <a:spcPts val="1200"/>
              </a:spcBef>
              <a:buClr>
                <a:schemeClr val="tx1"/>
              </a:buClr>
            </a:pPr>
            <a:r>
              <a:rPr lang="ru-RU" sz="1800" dirty="0" smtClean="0"/>
              <a:t>выполняются </a:t>
            </a:r>
            <a:r>
              <a:rPr lang="ru-RU" sz="1800" b="1" dirty="0"/>
              <a:t>общестроительные работы на объектах гражданского строительства</a:t>
            </a:r>
            <a:r>
              <a:rPr lang="ru-RU" sz="1800" b="1" dirty="0">
                <a:solidFill>
                  <a:srgbClr val="CC6600"/>
                </a:solidFill>
              </a:rPr>
              <a:t> </a:t>
            </a:r>
            <a:r>
              <a:rPr lang="ru-RU" sz="1800" dirty="0"/>
              <a:t>(автомобильные и железные дороги, метро, мосты, тоннели, трубопроводы, линии электропередач и телекоммуникаций, прочие инженерные сооружения) </a:t>
            </a:r>
            <a:r>
              <a:rPr lang="ru-RU" sz="1800" dirty="0" smtClean="0"/>
              <a:t>- указывается </a:t>
            </a:r>
            <a:r>
              <a:rPr lang="ru-RU" sz="1800" b="1" dirty="0">
                <a:solidFill>
                  <a:srgbClr val="C00000"/>
                </a:solidFill>
              </a:rPr>
              <a:t>соответствующий подкласс раздела 42</a:t>
            </a:r>
            <a:r>
              <a:rPr lang="ru-RU" sz="1800" b="1" dirty="0">
                <a:solidFill>
                  <a:srgbClr val="CC6600"/>
                </a:solidFill>
              </a:rPr>
              <a:t> </a:t>
            </a:r>
            <a:r>
              <a:rPr lang="ru-RU" sz="1800" dirty="0" smtClean="0"/>
              <a:t>ОКЭД</a:t>
            </a:r>
            <a:endParaRPr lang="ru-RU" sz="1800" dirty="0"/>
          </a:p>
          <a:p>
            <a:pPr algn="just">
              <a:spcBef>
                <a:spcPts val="1200"/>
              </a:spcBef>
              <a:buClr>
                <a:schemeClr val="tx1"/>
              </a:buClr>
            </a:pPr>
            <a:r>
              <a:rPr lang="ru-RU" sz="1800" dirty="0" smtClean="0"/>
              <a:t>выполняются </a:t>
            </a:r>
            <a:r>
              <a:rPr lang="ru-RU" sz="1800" b="1" dirty="0"/>
              <a:t>специальные строительные работы </a:t>
            </a:r>
            <a:r>
              <a:rPr lang="ru-RU" sz="1800" dirty="0" smtClean="0"/>
              <a:t>-</a:t>
            </a:r>
            <a:r>
              <a:rPr lang="ru-RU" sz="1800" b="1" dirty="0" smtClean="0"/>
              <a:t> </a:t>
            </a:r>
            <a:r>
              <a:rPr lang="ru-RU" sz="1800" dirty="0" smtClean="0"/>
              <a:t>указывается </a:t>
            </a:r>
            <a:r>
              <a:rPr lang="ru-RU" sz="1800" b="1" dirty="0">
                <a:solidFill>
                  <a:srgbClr val="C00000"/>
                </a:solidFill>
              </a:rPr>
              <a:t>соответствующий подкласс </a:t>
            </a:r>
            <a:r>
              <a:rPr lang="ru-RU" sz="1800" b="1" dirty="0" smtClean="0">
                <a:solidFill>
                  <a:srgbClr val="C00000"/>
                </a:solidFill>
              </a:rPr>
              <a:t>раздела </a:t>
            </a:r>
            <a:r>
              <a:rPr lang="ru-RU" sz="1800" b="1" dirty="0">
                <a:solidFill>
                  <a:srgbClr val="C00000"/>
                </a:solidFill>
              </a:rPr>
              <a:t>43</a:t>
            </a:r>
            <a:r>
              <a:rPr lang="ru-RU" sz="1800" dirty="0"/>
              <a:t> </a:t>
            </a:r>
            <a:r>
              <a:rPr lang="ru-RU" sz="1800" dirty="0" smtClean="0"/>
              <a:t>ОКЭД </a:t>
            </a:r>
          </a:p>
          <a:p>
            <a:pPr marL="0" indent="0">
              <a:spcBef>
                <a:spcPts val="600"/>
              </a:spcBef>
              <a:buNone/>
            </a:pPr>
            <a:r>
              <a:rPr lang="ru-RU" sz="1800" i="1" dirty="0" smtClean="0">
                <a:solidFill>
                  <a:srgbClr val="0000FF"/>
                </a:solidFill>
              </a:rPr>
              <a:t>(части 4, 5, 6, 7 пункта 32 Указаний)</a:t>
            </a:r>
            <a:endParaRPr lang="ru-RU" sz="1800" dirty="0">
              <a:solidFill>
                <a:srgbClr val="0000FF"/>
              </a:solidFill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DB6ACA5-BFD0-4C85-B8D4-BE623CABE16B}" type="slidenum">
              <a:rPr lang="ru-RU" sz="1400" smtClean="0"/>
              <a:pPr>
                <a:defRPr/>
              </a:pPr>
              <a:t>23</a:t>
            </a:fld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370978892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TextBox 5"/>
          <p:cNvSpPr txBox="1">
            <a:spLocks noChangeArrowheads="1"/>
          </p:cNvSpPr>
          <p:nvPr/>
        </p:nvSpPr>
        <p:spPr bwMode="auto">
          <a:xfrm>
            <a:off x="342900" y="6267450"/>
            <a:ext cx="1628776" cy="46166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endParaRPr lang="ru-RU" sz="2400" dirty="0"/>
          </a:p>
        </p:txBody>
      </p:sp>
      <p:pic>
        <p:nvPicPr>
          <p:cNvPr id="4101" name="Picture 16" descr="3-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71563" y="180975"/>
            <a:ext cx="622300" cy="55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Rectangle 2"/>
          <p:cNvSpPr>
            <a:spLocks noChangeArrowheads="1"/>
          </p:cNvSpPr>
          <p:nvPr/>
        </p:nvSpPr>
        <p:spPr bwMode="auto">
          <a:xfrm>
            <a:off x="1152525" y="260350"/>
            <a:ext cx="7127875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ru-RU" sz="15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Национальный статистический комитет Республики Беларусь</a:t>
            </a:r>
          </a:p>
        </p:txBody>
      </p:sp>
      <p:sp>
        <p:nvSpPr>
          <p:cNvPr id="4103" name="Line 5"/>
          <p:cNvSpPr>
            <a:spLocks noChangeShapeType="1"/>
          </p:cNvSpPr>
          <p:nvPr/>
        </p:nvSpPr>
        <p:spPr bwMode="auto">
          <a:xfrm flipV="1">
            <a:off x="500063" y="812800"/>
            <a:ext cx="8301037" cy="0"/>
          </a:xfrm>
          <a:prstGeom prst="line">
            <a:avLst/>
          </a:prstGeom>
          <a:noFill/>
          <a:ln w="38100">
            <a:solidFill>
              <a:srgbClr val="CC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104" name="Line 6"/>
          <p:cNvSpPr>
            <a:spLocks noChangeShapeType="1"/>
          </p:cNvSpPr>
          <p:nvPr/>
        </p:nvSpPr>
        <p:spPr bwMode="auto">
          <a:xfrm>
            <a:off x="500063" y="857250"/>
            <a:ext cx="8280400" cy="0"/>
          </a:xfrm>
          <a:prstGeom prst="line">
            <a:avLst/>
          </a:prstGeom>
          <a:noFill/>
          <a:ln w="31750">
            <a:solidFill>
              <a:srgbClr val="0099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533399" y="871835"/>
            <a:ext cx="8343901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b="1" dirty="0" smtClean="0">
                <a:solidFill>
                  <a:srgbClr val="009900"/>
                </a:solidFill>
              </a:rPr>
              <a:t>Раздел </a:t>
            </a:r>
            <a:r>
              <a:rPr lang="en-US" sz="2200" b="1" dirty="0" smtClean="0">
                <a:solidFill>
                  <a:srgbClr val="009900"/>
                </a:solidFill>
              </a:rPr>
              <a:t>I</a:t>
            </a:r>
            <a:r>
              <a:rPr lang="ru-RU" sz="2200" b="1" dirty="0" smtClean="0">
                <a:solidFill>
                  <a:srgbClr val="009900"/>
                </a:solidFill>
              </a:rPr>
              <a:t>. Торговля. </a:t>
            </a:r>
            <a:r>
              <a:rPr lang="ru-RU" sz="2200" b="1" dirty="0" smtClean="0">
                <a:solidFill>
                  <a:srgbClr val="C00000"/>
                </a:solidFill>
              </a:rPr>
              <a:t>Уточнения!</a:t>
            </a:r>
            <a:endParaRPr lang="ru-RU" sz="1600" dirty="0">
              <a:solidFill>
                <a:srgbClr val="C00000"/>
              </a:solidFill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DB6ACA5-BFD0-4C85-B8D4-BE623CABE16B}" type="slidenum">
              <a:rPr lang="ru-RU" sz="1400" smtClean="0"/>
              <a:pPr>
                <a:defRPr/>
              </a:pPr>
              <a:t>24</a:t>
            </a:fld>
            <a:endParaRPr lang="ru-RU" sz="1400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533399" y="1216997"/>
            <a:ext cx="807249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>
                <a:solidFill>
                  <a:srgbClr val="009900"/>
                </a:solidFill>
              </a:rPr>
              <a:t>уточнен порядок отражения данных организацией, </a:t>
            </a:r>
            <a:r>
              <a:rPr lang="ru-RU" sz="1600" b="1" dirty="0" smtClean="0">
                <a:solidFill>
                  <a:srgbClr val="009900"/>
                </a:solidFill>
              </a:rPr>
              <a:t>являющейся собственником сырья, материалов, переданных в переработку </a:t>
            </a:r>
            <a:endParaRPr lang="ru-RU" sz="1600" b="1" dirty="0">
              <a:solidFill>
                <a:srgbClr val="009900"/>
              </a:solidFill>
            </a:endParaRPr>
          </a:p>
        </p:txBody>
      </p:sp>
      <p:graphicFrame>
        <p:nvGraphicFramePr>
          <p:cNvPr id="13" name="Содержимое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55524502"/>
              </p:ext>
            </p:extLst>
          </p:nvPr>
        </p:nvGraphicFramePr>
        <p:xfrm>
          <a:off x="282545" y="1927144"/>
          <a:ext cx="8715436" cy="4419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22755"/>
                <a:gridCol w="4692681"/>
              </a:tblGrid>
              <a:tr h="333387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tx1">
                              <a:lumMod val="75000"/>
                            </a:schemeClr>
                          </a:solidFill>
                        </a:rPr>
                        <a:t>БЫЛО в 2019 году</a:t>
                      </a:r>
                      <a:endParaRPr lang="ru-RU" sz="1600" dirty="0">
                        <a:solidFill>
                          <a:schemeClr val="tx1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rgbClr val="336600"/>
                          </a:solidFill>
                        </a:rPr>
                        <a:t>СТАЛО </a:t>
                      </a:r>
                      <a:r>
                        <a:rPr lang="ru-RU" sz="1600" b="1" dirty="0" smtClean="0">
                          <a:solidFill>
                            <a:srgbClr val="336600"/>
                          </a:solidFill>
                        </a:rPr>
                        <a:t>в 2020 году</a:t>
                      </a:r>
                      <a:endParaRPr lang="ru-RU" sz="1600" b="1" dirty="0">
                        <a:solidFill>
                          <a:srgbClr val="3366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3617737">
                <a:tc>
                  <a:txBody>
                    <a:bodyPr/>
                    <a:lstStyle/>
                    <a:p>
                      <a:pPr marL="0" marR="0" indent="180975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Организация, </a:t>
                      </a:r>
                      <a:r>
                        <a:rPr lang="ru-RU" sz="1400" strike="sngStrike" kern="1200" dirty="0" smtClean="0">
                          <a:solidFill>
                            <a:srgbClr val="C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осуществляющая оптовую торговлю, за исключением торговли автомобилями и мотоциклами (раздел 46 ОКРБ 005-2011)</a:t>
                      </a:r>
                      <a:r>
                        <a:rPr lang="ru-RU" sz="1400" kern="1200" dirty="0" smtClean="0">
                          <a:solidFill>
                            <a:srgbClr val="C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являющаяся собственником сырья, материалов, переданных в переработку другим юридическим лицам или индивидуальным предпринимателям, отражает валовой доход по реализованным без дополнительной обработки товарам, произведенным на давальческих условиях, без стоимости сырья, материалов и оплаты услуг по их переработке. </a:t>
                      </a:r>
                    </a:p>
                    <a:p>
                      <a:pPr marL="0" marR="0" indent="180975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400" b="0" i="1" kern="1200" dirty="0" smtClean="0">
                        <a:solidFill>
                          <a:srgbClr val="C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i="1" kern="1200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часть 2 пункта 32 Указаний</a:t>
                      </a:r>
                      <a:endParaRPr lang="ru-RU" sz="1400" kern="1200" dirty="0">
                        <a:solidFill>
                          <a:srgbClr val="0000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В целях проведения настоящего государственного статистического наблюдения организация, являющаяся собственником сырья, материалов </a:t>
                      </a:r>
                      <a:r>
                        <a:rPr lang="ru-RU" sz="1400" kern="1200" dirty="0" smtClean="0">
                          <a:solidFill>
                            <a:srgbClr val="C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(приобретенных или собственного производства)</a:t>
                      </a:r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переданных в переработку другим юридическим лицам или индивидуальным предпринимателям, отражает валовой доход по реализованным без дополнительной обработки товарам, произведенным на давальческих условиях, без стоимости сырья, материалов и оплаты услуг по их переработке:</a:t>
                      </a:r>
                    </a:p>
                    <a:p>
                      <a:pPr marL="285750" indent="-285750">
                        <a:spcBef>
                          <a:spcPts val="600"/>
                        </a:spcBef>
                        <a:buFont typeface="Arial" pitchFamily="34" charset="0"/>
                        <a:buChar char="•"/>
                      </a:pPr>
                      <a:r>
                        <a:rPr lang="ru-RU" sz="1400" kern="1200" dirty="0" smtClean="0">
                          <a:solidFill>
                            <a:srgbClr val="C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другим юридическим лицам и индивидуальным предпринимателям – по соответствующим подклассам раздела 46 ОКРБ 005-2011;</a:t>
                      </a:r>
                    </a:p>
                    <a:p>
                      <a:pPr marL="285750" indent="-285750">
                        <a:spcBef>
                          <a:spcPts val="600"/>
                        </a:spcBef>
                        <a:buFont typeface="Arial" pitchFamily="34" charset="0"/>
                        <a:buChar char="•"/>
                      </a:pPr>
                      <a:r>
                        <a:rPr lang="ru-RU" sz="1400" kern="1200" dirty="0" smtClean="0">
                          <a:solidFill>
                            <a:srgbClr val="C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физическим лицам (кроме индивидуальных предпринимателей) – по соответствующим подклассам раздела 47  ОКРБ 005-2011.  </a:t>
                      </a:r>
                    </a:p>
                    <a:p>
                      <a:pPr marL="0" marR="0" indent="180975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4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indent="180975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i="1" kern="1200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часть 5 пункта 34 Указаний </a:t>
                      </a:r>
                      <a:endParaRPr lang="ru-RU" sz="1400" b="1" u="none" kern="1200" dirty="0">
                        <a:solidFill>
                          <a:srgbClr val="0000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5966604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TextBox 5"/>
          <p:cNvSpPr txBox="1">
            <a:spLocks noChangeArrowheads="1"/>
          </p:cNvSpPr>
          <p:nvPr/>
        </p:nvSpPr>
        <p:spPr bwMode="auto">
          <a:xfrm>
            <a:off x="342900" y="6267450"/>
            <a:ext cx="1628776" cy="46166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endParaRPr lang="ru-RU" sz="2400" dirty="0"/>
          </a:p>
        </p:txBody>
      </p:sp>
      <p:pic>
        <p:nvPicPr>
          <p:cNvPr id="4101" name="Picture 16" descr="3-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71563" y="180975"/>
            <a:ext cx="622300" cy="55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Rectangle 2"/>
          <p:cNvSpPr>
            <a:spLocks noChangeArrowheads="1"/>
          </p:cNvSpPr>
          <p:nvPr/>
        </p:nvSpPr>
        <p:spPr bwMode="auto">
          <a:xfrm>
            <a:off x="1152525" y="260350"/>
            <a:ext cx="7127875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ru-RU" sz="15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Национальный статистический комитет Республики Беларусь</a:t>
            </a:r>
          </a:p>
        </p:txBody>
      </p:sp>
      <p:sp>
        <p:nvSpPr>
          <p:cNvPr id="4103" name="Line 5"/>
          <p:cNvSpPr>
            <a:spLocks noChangeShapeType="1"/>
          </p:cNvSpPr>
          <p:nvPr/>
        </p:nvSpPr>
        <p:spPr bwMode="auto">
          <a:xfrm flipV="1">
            <a:off x="500063" y="812800"/>
            <a:ext cx="8301037" cy="0"/>
          </a:xfrm>
          <a:prstGeom prst="line">
            <a:avLst/>
          </a:prstGeom>
          <a:noFill/>
          <a:ln w="38100">
            <a:solidFill>
              <a:srgbClr val="CC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104" name="Line 6"/>
          <p:cNvSpPr>
            <a:spLocks noChangeShapeType="1"/>
          </p:cNvSpPr>
          <p:nvPr/>
        </p:nvSpPr>
        <p:spPr bwMode="auto">
          <a:xfrm>
            <a:off x="500063" y="857250"/>
            <a:ext cx="8280400" cy="0"/>
          </a:xfrm>
          <a:prstGeom prst="line">
            <a:avLst/>
          </a:prstGeom>
          <a:noFill/>
          <a:ln w="31750">
            <a:solidFill>
              <a:srgbClr val="0099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533399" y="871835"/>
            <a:ext cx="8343901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b="1" dirty="0" smtClean="0">
                <a:solidFill>
                  <a:srgbClr val="009900"/>
                </a:solidFill>
              </a:rPr>
              <a:t>Раздел </a:t>
            </a:r>
            <a:r>
              <a:rPr lang="en-US" sz="2200" b="1" dirty="0" smtClean="0">
                <a:solidFill>
                  <a:srgbClr val="009900"/>
                </a:solidFill>
              </a:rPr>
              <a:t>II. </a:t>
            </a:r>
            <a:r>
              <a:rPr lang="ru-RU" sz="2200" b="1" dirty="0" smtClean="0">
                <a:solidFill>
                  <a:srgbClr val="C00000"/>
                </a:solidFill>
              </a:rPr>
              <a:t>Методология не изменена.</a:t>
            </a:r>
            <a:endParaRPr lang="ru-RU" sz="1600" dirty="0">
              <a:solidFill>
                <a:srgbClr val="C00000"/>
              </a:solidFill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DB6ACA5-BFD0-4C85-B8D4-BE623CABE16B}" type="slidenum">
              <a:rPr lang="ru-RU" sz="1400" smtClean="0"/>
              <a:pPr>
                <a:defRPr/>
              </a:pPr>
              <a:t>25</a:t>
            </a:fld>
            <a:endParaRPr lang="ru-RU" sz="1400" dirty="0"/>
          </a:p>
        </p:txBody>
      </p:sp>
      <p:sp>
        <p:nvSpPr>
          <p:cNvPr id="13" name="Содержимое 10"/>
          <p:cNvSpPr>
            <a:spLocks noGrp="1"/>
          </p:cNvSpPr>
          <p:nvPr>
            <p:ph idx="1"/>
          </p:nvPr>
        </p:nvSpPr>
        <p:spPr>
          <a:xfrm>
            <a:off x="638174" y="1628775"/>
            <a:ext cx="7747002" cy="3533775"/>
          </a:xfrm>
        </p:spPr>
        <p:txBody>
          <a:bodyPr/>
          <a:lstStyle/>
          <a:p>
            <a:pPr lvl="0">
              <a:buNone/>
            </a:pPr>
            <a:r>
              <a:rPr lang="ru-RU" sz="1800" b="1" dirty="0" smtClean="0"/>
              <a:t>Какие организации заполняют раздел:</a:t>
            </a:r>
          </a:p>
          <a:p>
            <a:pPr marL="0" lvl="0" indent="0" algn="just">
              <a:buNone/>
            </a:pPr>
            <a:r>
              <a:rPr lang="ru-RU" sz="1800" b="1" dirty="0" smtClean="0">
                <a:solidFill>
                  <a:srgbClr val="C00000"/>
                </a:solidFill>
              </a:rPr>
              <a:t>осуществляющие </a:t>
            </a:r>
            <a:r>
              <a:rPr lang="ru-RU" sz="1800" dirty="0" smtClean="0"/>
              <a:t>деятельность в области горнодобывающей промышленности, обрабатывающей промышленности, деятельность по снабжению электроэнергией, газом, паром, горячей водой и кондиционированным воздухом, водоснабжение; сбор, обработка и удаление отходов, деятельность по ликвидации загрязнений (</a:t>
            </a:r>
            <a:r>
              <a:rPr lang="ru-RU" sz="1800" b="1" dirty="0" smtClean="0">
                <a:solidFill>
                  <a:srgbClr val="C00000"/>
                </a:solidFill>
              </a:rPr>
              <a:t>разделы с 05 по 39 ОКЭД</a:t>
            </a:r>
            <a:r>
              <a:rPr lang="ru-RU" sz="1800" dirty="0" smtClean="0"/>
              <a:t>)</a:t>
            </a:r>
          </a:p>
          <a:p>
            <a:pPr marL="0" indent="0" algn="just">
              <a:buNone/>
            </a:pPr>
            <a:endParaRPr lang="ru-RU" sz="1800" dirty="0" smtClean="0">
              <a:solidFill>
                <a:srgbClr val="0000FF"/>
              </a:solidFill>
            </a:endParaRPr>
          </a:p>
          <a:p>
            <a:pPr marL="0" indent="0" algn="just">
              <a:buNone/>
            </a:pPr>
            <a:r>
              <a:rPr lang="ru-RU" sz="1800" dirty="0" smtClean="0">
                <a:solidFill>
                  <a:srgbClr val="0000FF"/>
                </a:solidFill>
              </a:rPr>
              <a:t>Организация, в структуру которой входят подразделения, не имеющие отдельного баланса и расположенные на другой территории, раздел II заполняет </a:t>
            </a:r>
            <a:r>
              <a:rPr lang="ru-RU" sz="1800" b="1" dirty="0" smtClean="0">
                <a:solidFill>
                  <a:srgbClr val="0000FF"/>
                </a:solidFill>
              </a:rPr>
              <a:t>только в отчете по организации в целом</a:t>
            </a:r>
            <a:r>
              <a:rPr lang="ru-RU" sz="1800" i="1" dirty="0" smtClean="0">
                <a:solidFill>
                  <a:srgbClr val="0000FF"/>
                </a:solidFill>
              </a:rPr>
              <a:t>.</a:t>
            </a:r>
            <a:endParaRPr lang="ru-RU" sz="1800" dirty="0" smtClean="0">
              <a:solidFill>
                <a:srgbClr val="0000FF"/>
              </a:solidFill>
            </a:endParaRPr>
          </a:p>
          <a:p>
            <a:pPr marL="0" indent="0" algn="just">
              <a:spcBef>
                <a:spcPts val="0"/>
              </a:spcBef>
              <a:spcAft>
                <a:spcPts val="1800"/>
              </a:spcAft>
              <a:buNone/>
            </a:pPr>
            <a:endParaRPr lang="ru-RU" sz="1600" dirty="0"/>
          </a:p>
          <a:p>
            <a:pPr algn="just">
              <a:spcBef>
                <a:spcPts val="0"/>
              </a:spcBef>
              <a:spcAft>
                <a:spcPts val="1800"/>
              </a:spcAft>
              <a:buNone/>
            </a:pPr>
            <a:endParaRPr lang="ru-RU" sz="2100" b="1" dirty="0" smtClean="0">
              <a:solidFill>
                <a:srgbClr val="C00000"/>
              </a:solidFill>
            </a:endParaRPr>
          </a:p>
          <a:p>
            <a:pPr algn="just">
              <a:spcBef>
                <a:spcPts val="0"/>
              </a:spcBef>
              <a:spcAft>
                <a:spcPts val="1800"/>
              </a:spcAft>
            </a:pPr>
            <a:endParaRPr lang="ru-RU" sz="2000" b="1" dirty="0" smtClean="0"/>
          </a:p>
          <a:p>
            <a:pPr algn="just">
              <a:spcBef>
                <a:spcPts val="0"/>
              </a:spcBef>
              <a:spcAft>
                <a:spcPts val="1200"/>
              </a:spcAft>
            </a:pPr>
            <a:endParaRPr lang="ru-RU" sz="2000" b="1" dirty="0" smtClean="0">
              <a:solidFill>
                <a:srgbClr val="CC6600"/>
              </a:solidFill>
            </a:endParaRPr>
          </a:p>
          <a:p>
            <a:pPr>
              <a:buNone/>
            </a:pPr>
            <a:endParaRPr lang="ru-RU" dirty="0" smtClean="0"/>
          </a:p>
        </p:txBody>
      </p:sp>
    </p:spTree>
    <p:extLst>
      <p:ext uri="{BB962C8B-B14F-4D97-AF65-F5344CB8AC3E}">
        <p14:creationId xmlns:p14="http://schemas.microsoft.com/office/powerpoint/2010/main" val="159865428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TextBox 5"/>
          <p:cNvSpPr txBox="1">
            <a:spLocks noChangeArrowheads="1"/>
          </p:cNvSpPr>
          <p:nvPr/>
        </p:nvSpPr>
        <p:spPr bwMode="auto">
          <a:xfrm>
            <a:off x="342900" y="6267450"/>
            <a:ext cx="1628776" cy="46166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endParaRPr lang="ru-RU" sz="2400" dirty="0"/>
          </a:p>
        </p:txBody>
      </p:sp>
      <p:pic>
        <p:nvPicPr>
          <p:cNvPr id="4101" name="Picture 16" descr="3-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71563" y="180975"/>
            <a:ext cx="622300" cy="55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Rectangle 2"/>
          <p:cNvSpPr>
            <a:spLocks noChangeArrowheads="1"/>
          </p:cNvSpPr>
          <p:nvPr/>
        </p:nvSpPr>
        <p:spPr bwMode="auto">
          <a:xfrm>
            <a:off x="1152525" y="260350"/>
            <a:ext cx="7127875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ru-RU" sz="15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Национальный статистический комитет Республики Беларусь</a:t>
            </a:r>
          </a:p>
        </p:txBody>
      </p:sp>
      <p:sp>
        <p:nvSpPr>
          <p:cNvPr id="4103" name="Line 5"/>
          <p:cNvSpPr>
            <a:spLocks noChangeShapeType="1"/>
          </p:cNvSpPr>
          <p:nvPr/>
        </p:nvSpPr>
        <p:spPr bwMode="auto">
          <a:xfrm flipV="1">
            <a:off x="500063" y="812800"/>
            <a:ext cx="8301037" cy="0"/>
          </a:xfrm>
          <a:prstGeom prst="line">
            <a:avLst/>
          </a:prstGeom>
          <a:noFill/>
          <a:ln w="38100">
            <a:solidFill>
              <a:srgbClr val="CC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104" name="Line 6"/>
          <p:cNvSpPr>
            <a:spLocks noChangeShapeType="1"/>
          </p:cNvSpPr>
          <p:nvPr/>
        </p:nvSpPr>
        <p:spPr bwMode="auto">
          <a:xfrm>
            <a:off x="500063" y="857250"/>
            <a:ext cx="8280400" cy="0"/>
          </a:xfrm>
          <a:prstGeom prst="line">
            <a:avLst/>
          </a:prstGeom>
          <a:noFill/>
          <a:ln w="31750">
            <a:solidFill>
              <a:srgbClr val="0099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533399" y="871835"/>
            <a:ext cx="8343901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b="1" dirty="0" smtClean="0">
                <a:solidFill>
                  <a:srgbClr val="009900"/>
                </a:solidFill>
              </a:rPr>
              <a:t>Раздел </a:t>
            </a:r>
            <a:r>
              <a:rPr lang="en-US" sz="2200" b="1" dirty="0" smtClean="0">
                <a:solidFill>
                  <a:srgbClr val="009900"/>
                </a:solidFill>
              </a:rPr>
              <a:t>III. </a:t>
            </a:r>
            <a:r>
              <a:rPr lang="ru-RU" sz="2200" b="1" dirty="0" smtClean="0">
                <a:solidFill>
                  <a:srgbClr val="C00000"/>
                </a:solidFill>
              </a:rPr>
              <a:t>Методология не изменена.</a:t>
            </a:r>
            <a:endParaRPr lang="ru-RU" sz="1600" dirty="0">
              <a:solidFill>
                <a:srgbClr val="C00000"/>
              </a:solidFill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DB6ACA5-BFD0-4C85-B8D4-BE623CABE16B}" type="slidenum">
              <a:rPr lang="ru-RU" sz="1400" smtClean="0"/>
              <a:pPr>
                <a:defRPr/>
              </a:pPr>
              <a:t>26</a:t>
            </a:fld>
            <a:endParaRPr lang="ru-RU" sz="1400" dirty="0"/>
          </a:p>
        </p:txBody>
      </p:sp>
      <p:sp>
        <p:nvSpPr>
          <p:cNvPr id="13" name="Содержимое 10"/>
          <p:cNvSpPr>
            <a:spLocks noGrp="1"/>
          </p:cNvSpPr>
          <p:nvPr>
            <p:ph idx="1"/>
          </p:nvPr>
        </p:nvSpPr>
        <p:spPr>
          <a:xfrm>
            <a:off x="533399" y="1302722"/>
            <a:ext cx="8420101" cy="5195560"/>
          </a:xfrm>
        </p:spPr>
        <p:txBody>
          <a:bodyPr/>
          <a:lstStyle/>
          <a:p>
            <a:pPr lvl="0">
              <a:buNone/>
            </a:pPr>
            <a:r>
              <a:rPr lang="ru-RU" sz="1800" b="1" dirty="0" smtClean="0"/>
              <a:t>Раздел заполняют организации:</a:t>
            </a:r>
          </a:p>
          <a:p>
            <a:pPr marL="0" lvl="0" indent="0">
              <a:buNone/>
            </a:pPr>
            <a:r>
              <a:rPr lang="ru-RU" sz="1800" b="1" dirty="0" smtClean="0">
                <a:solidFill>
                  <a:srgbClr val="C00000"/>
                </a:solidFill>
              </a:rPr>
              <a:t>если основным видом экономической деятельности </a:t>
            </a:r>
            <a:r>
              <a:rPr lang="ru-RU" sz="1800" dirty="0" smtClean="0"/>
              <a:t>организации является: </a:t>
            </a:r>
          </a:p>
          <a:p>
            <a:pPr marL="360000" algn="just">
              <a:buClr>
                <a:schemeClr val="tx1"/>
              </a:buClr>
            </a:pPr>
            <a:r>
              <a:rPr lang="ru-RU" sz="1800" dirty="0" smtClean="0"/>
              <a:t>деятельность в области сельского, лесного и рыбного хозяйства</a:t>
            </a:r>
            <a:br>
              <a:rPr lang="ru-RU" sz="1800" dirty="0" smtClean="0"/>
            </a:br>
            <a:r>
              <a:rPr lang="ru-RU" sz="1800" dirty="0" smtClean="0"/>
              <a:t>(</a:t>
            </a:r>
            <a:r>
              <a:rPr lang="ru-RU" sz="1800" b="1" dirty="0" smtClean="0"/>
              <a:t>разделы с 01 по 03 ОКЭД</a:t>
            </a:r>
            <a:r>
              <a:rPr lang="ru-RU" sz="1800" dirty="0" smtClean="0"/>
              <a:t>)</a:t>
            </a:r>
          </a:p>
          <a:p>
            <a:pPr marL="360000" algn="just">
              <a:buClr>
                <a:schemeClr val="tx1"/>
              </a:buClr>
            </a:pPr>
            <a:r>
              <a:rPr lang="ru-RU" sz="1800" dirty="0" smtClean="0"/>
              <a:t>деятельность в области горнодобывающей промышленности, обрабатывающей промышленности, деятельность по снабжению электроэнергией, газом, паром, горячей водой и кондиционированным воздухом, водоснабжение; сбор, обработка и удаление отходов, деятельность по ликвидации загрязнений (</a:t>
            </a:r>
            <a:r>
              <a:rPr lang="ru-RU" sz="1800" b="1" dirty="0" smtClean="0"/>
              <a:t>разделы с 05 по 39 ОКЭД</a:t>
            </a:r>
            <a:r>
              <a:rPr lang="ru-RU" sz="1800" dirty="0" smtClean="0"/>
              <a:t>)</a:t>
            </a:r>
          </a:p>
          <a:p>
            <a:pPr marL="0" indent="0">
              <a:spcBef>
                <a:spcPts val="1800"/>
              </a:spcBef>
              <a:buNone/>
            </a:pPr>
            <a:r>
              <a:rPr lang="ru-RU" sz="1800" b="1" dirty="0" smtClean="0">
                <a:solidFill>
                  <a:srgbClr val="C00000"/>
                </a:solidFill>
              </a:rPr>
              <a:t>если </a:t>
            </a:r>
            <a:r>
              <a:rPr lang="ru-RU" sz="1800" dirty="0"/>
              <a:t>организация</a:t>
            </a:r>
            <a:r>
              <a:rPr lang="ru-RU" sz="1800" b="1" dirty="0">
                <a:solidFill>
                  <a:srgbClr val="C00000"/>
                </a:solidFill>
              </a:rPr>
              <a:t> в отчетном периоде осуществляла затраты на технологические </a:t>
            </a:r>
            <a:r>
              <a:rPr lang="ru-RU" sz="1800" b="1" dirty="0" smtClean="0">
                <a:solidFill>
                  <a:srgbClr val="C00000"/>
                </a:solidFill>
              </a:rPr>
              <a:t>инновации</a:t>
            </a:r>
            <a:endParaRPr lang="ru-RU" sz="1800" b="1" dirty="0">
              <a:solidFill>
                <a:srgbClr val="C00000"/>
              </a:solidFill>
            </a:endParaRPr>
          </a:p>
          <a:p>
            <a:pPr marL="0" indent="0" algn="just">
              <a:spcBef>
                <a:spcPts val="1200"/>
              </a:spcBef>
              <a:buNone/>
            </a:pPr>
            <a:r>
              <a:rPr lang="ru-RU" sz="1800" dirty="0" smtClean="0">
                <a:solidFill>
                  <a:srgbClr val="0000FF"/>
                </a:solidFill>
              </a:rPr>
              <a:t>Организация, в структуру которой входят подразделения, не имеющие отдельного баланса и расположенные на другой территории, раздел III заполняет </a:t>
            </a:r>
            <a:r>
              <a:rPr lang="ru-RU" sz="1800" b="1" dirty="0" smtClean="0">
                <a:solidFill>
                  <a:srgbClr val="0000FF"/>
                </a:solidFill>
              </a:rPr>
              <a:t>только в отчете по организации в целом</a:t>
            </a:r>
            <a:r>
              <a:rPr lang="ru-RU" sz="1800" i="1" dirty="0" smtClean="0">
                <a:solidFill>
                  <a:srgbClr val="0000FF"/>
                </a:solidFill>
              </a:rPr>
              <a:t>.</a:t>
            </a:r>
          </a:p>
          <a:p>
            <a:pPr marL="0" indent="0" algn="just">
              <a:spcBef>
                <a:spcPts val="1200"/>
              </a:spcBef>
              <a:buNone/>
            </a:pPr>
            <a:r>
              <a:rPr lang="ru-RU" sz="1800" b="1" dirty="0" smtClean="0"/>
              <a:t>Раздел </a:t>
            </a:r>
            <a:r>
              <a:rPr lang="ru-RU" sz="1800" b="1" dirty="0"/>
              <a:t>III </a:t>
            </a:r>
            <a:r>
              <a:rPr lang="ru-RU" sz="1800" b="1" dirty="0" smtClean="0"/>
              <a:t>заполняется </a:t>
            </a:r>
            <a:r>
              <a:rPr lang="ru-RU" sz="1800" b="1" dirty="0"/>
              <a:t>нарастающим итогом.</a:t>
            </a:r>
          </a:p>
          <a:p>
            <a:pPr marL="0" indent="0" algn="just">
              <a:buNone/>
            </a:pPr>
            <a:endParaRPr lang="ru-RU" sz="1800" dirty="0" smtClean="0">
              <a:solidFill>
                <a:srgbClr val="0000FF"/>
              </a:solidFill>
            </a:endParaRPr>
          </a:p>
          <a:p>
            <a:pPr marL="0" indent="0" algn="just">
              <a:spcBef>
                <a:spcPts val="0"/>
              </a:spcBef>
              <a:spcAft>
                <a:spcPts val="1800"/>
              </a:spcAft>
              <a:buNone/>
            </a:pPr>
            <a:endParaRPr lang="ru-RU" sz="1600" dirty="0"/>
          </a:p>
          <a:p>
            <a:pPr algn="just">
              <a:spcBef>
                <a:spcPts val="0"/>
              </a:spcBef>
              <a:spcAft>
                <a:spcPts val="1800"/>
              </a:spcAft>
              <a:buNone/>
            </a:pPr>
            <a:endParaRPr lang="ru-RU" sz="2100" b="1" dirty="0" smtClean="0">
              <a:solidFill>
                <a:srgbClr val="C00000"/>
              </a:solidFill>
            </a:endParaRPr>
          </a:p>
          <a:p>
            <a:pPr algn="just">
              <a:spcBef>
                <a:spcPts val="0"/>
              </a:spcBef>
              <a:spcAft>
                <a:spcPts val="1800"/>
              </a:spcAft>
            </a:pPr>
            <a:endParaRPr lang="ru-RU" sz="2000" b="1" dirty="0" smtClean="0"/>
          </a:p>
          <a:p>
            <a:pPr algn="just">
              <a:spcBef>
                <a:spcPts val="0"/>
              </a:spcBef>
              <a:spcAft>
                <a:spcPts val="1200"/>
              </a:spcAft>
            </a:pPr>
            <a:endParaRPr lang="ru-RU" sz="2000" b="1" dirty="0" smtClean="0">
              <a:solidFill>
                <a:srgbClr val="CC6600"/>
              </a:solidFill>
            </a:endParaRPr>
          </a:p>
          <a:p>
            <a:pPr>
              <a:buNone/>
            </a:pPr>
            <a:endParaRPr lang="ru-RU" dirty="0" smtClean="0"/>
          </a:p>
        </p:txBody>
      </p:sp>
    </p:spTree>
    <p:extLst>
      <p:ext uri="{BB962C8B-B14F-4D97-AF65-F5344CB8AC3E}">
        <p14:creationId xmlns:p14="http://schemas.microsoft.com/office/powerpoint/2010/main" val="41742276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TextBox 5"/>
          <p:cNvSpPr txBox="1">
            <a:spLocks noChangeArrowheads="1"/>
          </p:cNvSpPr>
          <p:nvPr/>
        </p:nvSpPr>
        <p:spPr bwMode="auto">
          <a:xfrm>
            <a:off x="342900" y="6267450"/>
            <a:ext cx="1628776" cy="46166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endParaRPr lang="ru-RU" sz="2400" dirty="0"/>
          </a:p>
        </p:txBody>
      </p:sp>
      <p:pic>
        <p:nvPicPr>
          <p:cNvPr id="4101" name="Picture 16" descr="3-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71563" y="180975"/>
            <a:ext cx="622300" cy="55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Rectangle 2"/>
          <p:cNvSpPr>
            <a:spLocks noChangeArrowheads="1"/>
          </p:cNvSpPr>
          <p:nvPr/>
        </p:nvSpPr>
        <p:spPr bwMode="auto">
          <a:xfrm>
            <a:off x="1152525" y="260350"/>
            <a:ext cx="7127875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ru-RU" sz="15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Национальный статистический комитет Республики Беларусь</a:t>
            </a:r>
          </a:p>
        </p:txBody>
      </p:sp>
      <p:sp>
        <p:nvSpPr>
          <p:cNvPr id="4103" name="Line 5"/>
          <p:cNvSpPr>
            <a:spLocks noChangeShapeType="1"/>
          </p:cNvSpPr>
          <p:nvPr/>
        </p:nvSpPr>
        <p:spPr bwMode="auto">
          <a:xfrm flipV="1">
            <a:off x="500063" y="812800"/>
            <a:ext cx="8301037" cy="0"/>
          </a:xfrm>
          <a:prstGeom prst="line">
            <a:avLst/>
          </a:prstGeom>
          <a:noFill/>
          <a:ln w="38100">
            <a:solidFill>
              <a:srgbClr val="CC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104" name="Line 6"/>
          <p:cNvSpPr>
            <a:spLocks noChangeShapeType="1"/>
          </p:cNvSpPr>
          <p:nvPr/>
        </p:nvSpPr>
        <p:spPr bwMode="auto">
          <a:xfrm>
            <a:off x="500063" y="857250"/>
            <a:ext cx="8280400" cy="0"/>
          </a:xfrm>
          <a:prstGeom prst="line">
            <a:avLst/>
          </a:prstGeom>
          <a:noFill/>
          <a:ln w="31750">
            <a:solidFill>
              <a:srgbClr val="0099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533399" y="871835"/>
            <a:ext cx="8343901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b="1" dirty="0" smtClean="0">
                <a:solidFill>
                  <a:srgbClr val="009900"/>
                </a:solidFill>
              </a:rPr>
              <a:t>Основные типичные ошибки</a:t>
            </a:r>
            <a:r>
              <a:rPr lang="en-US" sz="2200" b="1" dirty="0" smtClean="0">
                <a:solidFill>
                  <a:srgbClr val="009900"/>
                </a:solidFill>
              </a:rPr>
              <a:t>. </a:t>
            </a:r>
            <a:endParaRPr lang="ru-RU" sz="1600" dirty="0">
              <a:solidFill>
                <a:srgbClr val="C00000"/>
              </a:solidFill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DB6ACA5-BFD0-4C85-B8D4-BE623CABE16B}" type="slidenum">
              <a:rPr lang="ru-RU" sz="1400" smtClean="0"/>
              <a:pPr>
                <a:defRPr/>
              </a:pPr>
              <a:t>27</a:t>
            </a:fld>
            <a:endParaRPr lang="ru-RU" sz="1400" dirty="0"/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278004592"/>
              </p:ext>
            </p:extLst>
          </p:nvPr>
        </p:nvGraphicFramePr>
        <p:xfrm>
          <a:off x="476249" y="1562100"/>
          <a:ext cx="8458200" cy="4577080"/>
        </p:xfrm>
        <a:graphic>
          <a:graphicData uri="http://schemas.openxmlformats.org/drawingml/2006/table">
            <a:tbl>
              <a:tblPr firstCol="1" lastCol="1">
                <a:tableStyleId>{616DA210-FB5B-4158-B5E0-FEB733F419BA}</a:tableStyleId>
              </a:tblPr>
              <a:tblGrid>
                <a:gridCol w="3686176"/>
                <a:gridCol w="4772024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rgbClr val="C00000"/>
                          </a:solidFill>
                        </a:rPr>
                        <a:t>Ошибка</a:t>
                      </a:r>
                      <a:endParaRPr lang="ru-RU" sz="14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rgbClr val="0000FF"/>
                          </a:solidFill>
                        </a:rPr>
                        <a:t>Разъяснение</a:t>
                      </a:r>
                      <a:endParaRPr lang="ru-RU" sz="1400" b="1" dirty="0">
                        <a:solidFill>
                          <a:srgbClr val="0000FF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400" b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В показатель «Объем производства продукции (работ, услуг)» ошибочно  включается НДС.</a:t>
                      </a:r>
                      <a:endParaRPr lang="ru-RU" sz="14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0" u="non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за вычетом налогов и сборов, исчисляемых из выручки.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i="1" kern="1200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часть 1 пункта 23 Указаний</a:t>
                      </a:r>
                      <a:endParaRPr lang="ru-RU" sz="1400" b="0" dirty="0" smtClean="0">
                        <a:solidFill>
                          <a:srgbClr val="0000FF"/>
                        </a:solidFill>
                      </a:endParaRPr>
                    </a:p>
                    <a:p>
                      <a:r>
                        <a:rPr lang="ru-RU" sz="1400" b="0" kern="1200" dirty="0" smtClean="0">
                          <a:solidFill>
                            <a:srgbClr val="C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Это относится ко всем видам экономической деятельности</a:t>
                      </a:r>
                      <a:r>
                        <a:rPr lang="ru-RU" sz="1400" b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400" b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При расчете валового дохода ошибочно не исключается покупная стоимость отгруженных товаров.</a:t>
                      </a:r>
                      <a:endParaRPr lang="ru-RU" sz="14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валовой доход исчисляется как разница между продажной и покупной стоимостью отгруженных товаров.</a:t>
                      </a:r>
                    </a:p>
                    <a:p>
                      <a:r>
                        <a:rPr lang="ru-RU" sz="1400" b="0" i="1" kern="1200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абзац 2 части 1 пункта 34 Указаний</a:t>
                      </a:r>
                      <a:endParaRPr lang="ru-RU" sz="1400" b="0" dirty="0">
                        <a:solidFill>
                          <a:srgbClr val="0000FF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400" b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По видам экономической деятельности, относящимся к торговле ошибочно отражается выручка от реализации продукции, товаров, работ, услуг.</a:t>
                      </a:r>
                      <a:endParaRPr lang="ru-RU" sz="14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отражается валовой доход, за вычетом налогов и сборов, исчисляемых из выручки</a:t>
                      </a:r>
                    </a:p>
                    <a:p>
                      <a:r>
                        <a:rPr lang="ru-RU" sz="1400" b="0" i="1" kern="1200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часть 1 пункта 23, абзац 2 части 1 пункта 34 Указаний</a:t>
                      </a:r>
                      <a:endParaRPr lang="ru-RU" sz="1400" b="0" dirty="0">
                        <a:solidFill>
                          <a:srgbClr val="0000FF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400" b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В графы 1, 2 и 5 при отражении объема промышленного производства ошибочно включается стоимость промышленной продукции с учетом стоимости давальческого сырья. </a:t>
                      </a:r>
                      <a:endParaRPr lang="ru-RU" sz="14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стоимость давальческого сырья отражается отдельно в графах 3 и 4</a:t>
                      </a:r>
                    </a:p>
                    <a:p>
                      <a:r>
                        <a:rPr lang="ru-RU" sz="1400" b="0" i="1" kern="1200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части 32,33 пункта 30 Указаний </a:t>
                      </a:r>
                      <a:endParaRPr lang="ru-RU" sz="1400" b="0" dirty="0">
                        <a:solidFill>
                          <a:srgbClr val="0000FF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2920448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sz="quarter" idx="10"/>
          </p:nvPr>
        </p:nvSpPr>
        <p:spPr>
          <a:xfrm>
            <a:off x="933450" y="1771650"/>
            <a:ext cx="7553325" cy="2047875"/>
          </a:xfrm>
        </p:spPr>
        <p:txBody>
          <a:bodyPr rtlCol="0">
            <a:normAutofit/>
          </a:bodyPr>
          <a:lstStyle/>
          <a:p>
            <a:pPr algn="ctr" eaLnBrk="1" fontAlgn="auto" hangingPunct="1">
              <a:spcAft>
                <a:spcPts val="0"/>
              </a:spcAft>
              <a:buClr>
                <a:schemeClr val="accent2">
                  <a:lumMod val="75000"/>
                </a:schemeClr>
              </a:buClr>
              <a:defRPr/>
            </a:pPr>
            <a:r>
              <a:rPr lang="ru-RU" sz="4400" dirty="0" smtClean="0"/>
              <a:t>Спасибо за внимание!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TextBox 5"/>
          <p:cNvSpPr txBox="1">
            <a:spLocks noChangeArrowheads="1"/>
          </p:cNvSpPr>
          <p:nvPr/>
        </p:nvSpPr>
        <p:spPr bwMode="auto">
          <a:xfrm>
            <a:off x="314325" y="6257925"/>
            <a:ext cx="2124075" cy="40011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 sz="2000" dirty="0"/>
          </a:p>
        </p:txBody>
      </p:sp>
      <p:pic>
        <p:nvPicPr>
          <p:cNvPr id="4101" name="Picture 16" descr="3-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14413" y="200025"/>
            <a:ext cx="622300" cy="55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Rectangle 2"/>
          <p:cNvSpPr>
            <a:spLocks noChangeArrowheads="1"/>
          </p:cNvSpPr>
          <p:nvPr/>
        </p:nvSpPr>
        <p:spPr bwMode="auto">
          <a:xfrm>
            <a:off x="1152525" y="260350"/>
            <a:ext cx="7127875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ru-RU" sz="15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Национальный статистический комитет Республики Беларусь</a:t>
            </a:r>
          </a:p>
        </p:txBody>
      </p:sp>
      <p:sp>
        <p:nvSpPr>
          <p:cNvPr id="4103" name="Line 5"/>
          <p:cNvSpPr>
            <a:spLocks noChangeShapeType="1"/>
          </p:cNvSpPr>
          <p:nvPr/>
        </p:nvSpPr>
        <p:spPr bwMode="auto">
          <a:xfrm flipV="1">
            <a:off x="500063" y="812800"/>
            <a:ext cx="8301037" cy="0"/>
          </a:xfrm>
          <a:prstGeom prst="line">
            <a:avLst/>
          </a:prstGeom>
          <a:noFill/>
          <a:ln w="38100">
            <a:solidFill>
              <a:srgbClr val="CC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104" name="Line 6"/>
          <p:cNvSpPr>
            <a:spLocks noChangeShapeType="1"/>
          </p:cNvSpPr>
          <p:nvPr/>
        </p:nvSpPr>
        <p:spPr bwMode="auto">
          <a:xfrm>
            <a:off x="500063" y="857250"/>
            <a:ext cx="8280400" cy="0"/>
          </a:xfrm>
          <a:prstGeom prst="line">
            <a:avLst/>
          </a:prstGeom>
          <a:noFill/>
          <a:ln w="31750">
            <a:solidFill>
              <a:srgbClr val="0099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474022" y="976611"/>
            <a:ext cx="8115301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b="1" dirty="0" smtClean="0">
                <a:solidFill>
                  <a:srgbClr val="009900"/>
                </a:solidFill>
              </a:rPr>
              <a:t>Общие положения </a:t>
            </a:r>
          </a:p>
          <a:p>
            <a:pPr algn="ctr"/>
            <a:r>
              <a:rPr lang="ru-RU" sz="2000" b="1" dirty="0" smtClean="0">
                <a:latin typeface="Tahoma" pitchFamily="34" charset="0"/>
                <a:cs typeface="Tahoma" pitchFamily="34" charset="0"/>
              </a:rPr>
              <a:t>Круг </a:t>
            </a:r>
            <a:r>
              <a:rPr lang="ru-RU" sz="2000" b="1" dirty="0">
                <a:latin typeface="Tahoma" pitchFamily="34" charset="0"/>
                <a:cs typeface="Tahoma" pitchFamily="34" charset="0"/>
              </a:rPr>
              <a:t>респондентов</a:t>
            </a:r>
            <a:r>
              <a:rPr lang="ru-RU" sz="2200" b="1" dirty="0" smtClean="0">
                <a:solidFill>
                  <a:srgbClr val="009900"/>
                </a:solidFill>
              </a:rPr>
              <a:t> </a:t>
            </a:r>
            <a:endParaRPr lang="ru-RU" sz="2200" dirty="0">
              <a:solidFill>
                <a:srgbClr val="009900"/>
              </a:solidFill>
            </a:endParaRPr>
          </a:p>
        </p:txBody>
      </p:sp>
      <p:sp>
        <p:nvSpPr>
          <p:cNvPr id="11" name="Содержимое 10"/>
          <p:cNvSpPr txBox="1">
            <a:spLocks/>
          </p:cNvSpPr>
          <p:nvPr/>
        </p:nvSpPr>
        <p:spPr bwMode="auto">
          <a:xfrm>
            <a:off x="685800" y="1746052"/>
            <a:ext cx="7781925" cy="47119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indent="0">
              <a:spcBef>
                <a:spcPts val="200"/>
              </a:spcBef>
              <a:buNone/>
            </a:pPr>
            <a:r>
              <a:rPr lang="ru-RU" sz="1400" b="1" dirty="0" smtClean="0">
                <a:solidFill>
                  <a:srgbClr val="C00000"/>
                </a:solidFill>
                <a:latin typeface="+mn-lt"/>
                <a:cs typeface="Tahoma" pitchFamily="34" charset="0"/>
              </a:rPr>
              <a:t>Форму </a:t>
            </a:r>
            <a:r>
              <a:rPr lang="ru-RU" sz="1400" b="1" dirty="0">
                <a:solidFill>
                  <a:srgbClr val="C00000"/>
                </a:solidFill>
                <a:latin typeface="+mn-lt"/>
                <a:cs typeface="Tahoma" pitchFamily="34" charset="0"/>
              </a:rPr>
              <a:t>4-у представляют</a:t>
            </a:r>
          </a:p>
          <a:p>
            <a:pPr marL="0" indent="-342900">
              <a:spcBef>
                <a:spcPts val="600"/>
              </a:spcBef>
              <a:buNone/>
            </a:pPr>
            <a:r>
              <a:rPr lang="en-US" sz="1400" b="1" dirty="0">
                <a:latin typeface="+mn-lt"/>
                <a:cs typeface="Tahoma" pitchFamily="34" charset="0"/>
              </a:rPr>
              <a:t>1. </a:t>
            </a:r>
            <a:r>
              <a:rPr lang="ru-RU" sz="1400" b="1" dirty="0">
                <a:solidFill>
                  <a:srgbClr val="C00000"/>
                </a:solidFill>
                <a:latin typeface="+mn-lt"/>
                <a:cs typeface="Tahoma" pitchFamily="34" charset="0"/>
              </a:rPr>
              <a:t>юридические лица </a:t>
            </a:r>
            <a:r>
              <a:rPr lang="ru-RU" sz="1400" b="1" dirty="0">
                <a:latin typeface="+mn-lt"/>
                <a:cs typeface="Tahoma" pitchFamily="34" charset="0"/>
              </a:rPr>
              <a:t>– коммерческие организации:</a:t>
            </a:r>
            <a:endParaRPr lang="en-US" sz="1400" b="1" dirty="0">
              <a:latin typeface="+mn-lt"/>
              <a:cs typeface="Tahoma" pitchFamily="34" charset="0"/>
            </a:endParaRPr>
          </a:p>
          <a:p>
            <a:pPr marL="266700" indent="-85725" algn="just">
              <a:spcBef>
                <a:spcPts val="600"/>
              </a:spcBef>
              <a:buClr>
                <a:schemeClr val="tx1"/>
              </a:buClr>
            </a:pPr>
            <a:r>
              <a:rPr lang="ru-RU" sz="1400" dirty="0">
                <a:latin typeface="+mn-lt"/>
                <a:cs typeface="Tahoma" pitchFamily="34" charset="0"/>
              </a:rPr>
              <a:t>не являющиеся субъектами малого предпринимательства;</a:t>
            </a:r>
          </a:p>
          <a:p>
            <a:pPr marL="266700" indent="-85725">
              <a:spcBef>
                <a:spcPts val="600"/>
              </a:spcBef>
              <a:buClr>
                <a:schemeClr val="tx1"/>
              </a:buClr>
            </a:pPr>
            <a:r>
              <a:rPr lang="ru-RU" sz="1400" dirty="0">
                <a:latin typeface="+mn-lt"/>
                <a:cs typeface="Tahoma" pitchFamily="34" charset="0"/>
              </a:rPr>
              <a:t>малые организации, подчиненные (входящие в состав) государственным органам (организациям), а также акции (доли в уставных фондах) которых находятся в государственной собственности и переданы в управление государственным органам (организациям)</a:t>
            </a:r>
          </a:p>
          <a:p>
            <a:pPr marL="252000" indent="-252000">
              <a:spcBef>
                <a:spcPts val="600"/>
              </a:spcBef>
              <a:buNone/>
            </a:pPr>
            <a:r>
              <a:rPr lang="en-US" sz="1400" b="1" dirty="0">
                <a:latin typeface="+mn-lt"/>
                <a:cs typeface="Tahoma" pitchFamily="34" charset="0"/>
              </a:rPr>
              <a:t>2. </a:t>
            </a:r>
            <a:r>
              <a:rPr lang="ru-RU" sz="1400" b="1" dirty="0">
                <a:solidFill>
                  <a:srgbClr val="C00000"/>
                </a:solidFill>
                <a:latin typeface="+mn-lt"/>
                <a:cs typeface="Tahoma" pitchFamily="34" charset="0"/>
              </a:rPr>
              <a:t>юридические лица </a:t>
            </a:r>
            <a:r>
              <a:rPr lang="ru-RU" sz="1400" b="1" dirty="0">
                <a:latin typeface="+mn-lt"/>
                <a:cs typeface="Tahoma" pitchFamily="34" charset="0"/>
              </a:rPr>
              <a:t>– некоммерческие организации, </a:t>
            </a:r>
            <a:r>
              <a:rPr lang="ru-RU" sz="1400" dirty="0">
                <a:latin typeface="+mn-lt"/>
                <a:cs typeface="Tahoma" pitchFamily="34" charset="0"/>
              </a:rPr>
              <a:t>осуществляющие производство продукции (работ, услуг) для реализации другим юридическим или физическим лицам, со средней численностью работников за календарный год, предшествующий отчетному, 16 человек и более </a:t>
            </a:r>
          </a:p>
          <a:p>
            <a:pPr marL="252000" indent="-252000">
              <a:spcBef>
                <a:spcPts val="600"/>
              </a:spcBef>
              <a:buNone/>
            </a:pPr>
            <a:r>
              <a:rPr lang="en-US" sz="1400" b="1" dirty="0">
                <a:latin typeface="+mn-lt"/>
                <a:cs typeface="Tahoma" pitchFamily="34" charset="0"/>
              </a:rPr>
              <a:t>3. </a:t>
            </a:r>
            <a:r>
              <a:rPr lang="ru-RU" sz="1400" b="1" dirty="0">
                <a:latin typeface="+mn-lt"/>
                <a:cs typeface="Tahoma" pitchFamily="34" charset="0"/>
              </a:rPr>
              <a:t>обособленные подразделения юридических лиц </a:t>
            </a:r>
            <a:r>
              <a:rPr lang="ru-RU" sz="1400" dirty="0">
                <a:latin typeface="+mn-lt"/>
                <a:cs typeface="Tahoma" pitchFamily="34" charset="0"/>
              </a:rPr>
              <a:t>(кроме страховых организаций), перечисленных в пунктах 1 и 2, имеющие отдельный </a:t>
            </a:r>
            <a:r>
              <a:rPr lang="ru-RU" sz="1400" dirty="0" smtClean="0">
                <a:latin typeface="+mn-lt"/>
                <a:cs typeface="Tahoma" pitchFamily="34" charset="0"/>
              </a:rPr>
              <a:t>баланс</a:t>
            </a:r>
          </a:p>
          <a:p>
            <a:pPr marL="0" indent="0" algn="just">
              <a:spcBef>
                <a:spcPts val="200"/>
              </a:spcBef>
              <a:buNone/>
            </a:pPr>
            <a:endParaRPr lang="ru-RU" sz="1600" b="1" dirty="0" smtClean="0">
              <a:solidFill>
                <a:srgbClr val="0033CC"/>
              </a:solidFill>
              <a:latin typeface="+mj-lt"/>
              <a:cs typeface="Tahoma" pitchFamily="34" charset="0"/>
            </a:endParaRPr>
          </a:p>
          <a:p>
            <a:pPr marL="0" indent="0" algn="just">
              <a:spcBef>
                <a:spcPts val="200"/>
              </a:spcBef>
              <a:buNone/>
            </a:pPr>
            <a:r>
              <a:rPr lang="ru-RU" sz="1600" b="1" dirty="0" smtClean="0">
                <a:solidFill>
                  <a:srgbClr val="0033CC"/>
                </a:solidFill>
                <a:latin typeface="+mj-lt"/>
                <a:cs typeface="Tahoma" pitchFamily="34" charset="0"/>
              </a:rPr>
              <a:t>Форму </a:t>
            </a:r>
            <a:r>
              <a:rPr lang="ru-RU" sz="1600" b="1" dirty="0">
                <a:solidFill>
                  <a:srgbClr val="0033CC"/>
                </a:solidFill>
                <a:latin typeface="+mj-lt"/>
                <a:cs typeface="Tahoma" pitchFamily="34" charset="0"/>
              </a:rPr>
              <a:t>4-у не представляют: </a:t>
            </a:r>
          </a:p>
          <a:p>
            <a:pPr marL="266700" indent="-85725" algn="just">
              <a:spcBef>
                <a:spcPts val="600"/>
              </a:spcBef>
              <a:buClr>
                <a:schemeClr val="tx1"/>
              </a:buClr>
            </a:pPr>
            <a:r>
              <a:rPr lang="ru-RU" sz="1400" dirty="0">
                <a:latin typeface="+mj-lt"/>
                <a:cs typeface="Tahoma" pitchFamily="34" charset="0"/>
              </a:rPr>
              <a:t>банки, открытое акционерное общество «Банк развития Республики Беларусь», небанковские кредитно-финансовые организации;</a:t>
            </a:r>
          </a:p>
          <a:p>
            <a:pPr marL="266700" indent="-85725" algn="just">
              <a:spcBef>
                <a:spcPts val="600"/>
              </a:spcBef>
              <a:buClr>
                <a:schemeClr val="tx1"/>
              </a:buClr>
            </a:pPr>
            <a:r>
              <a:rPr lang="ru-RU" sz="1400" dirty="0">
                <a:latin typeface="+mj-lt"/>
                <a:cs typeface="Tahoma" pitchFamily="34" charset="0"/>
              </a:rPr>
              <a:t>крестьянские (фермерские) хозяйства</a:t>
            </a:r>
            <a:r>
              <a:rPr lang="ru-RU" sz="1400" dirty="0">
                <a:latin typeface="Tahoma" pitchFamily="34" charset="0"/>
                <a:cs typeface="Tahoma" pitchFamily="34" charset="0"/>
              </a:rPr>
              <a:t>.</a:t>
            </a:r>
          </a:p>
          <a:p>
            <a:pPr marL="252000" indent="-252000">
              <a:spcBef>
                <a:spcPts val="600"/>
              </a:spcBef>
              <a:buNone/>
            </a:pPr>
            <a:endParaRPr lang="ru-RU" sz="1400" dirty="0">
              <a:latin typeface="+mn-lt"/>
              <a:cs typeface="Tahoma" pitchFamily="34" charset="0"/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DB6ACA5-BFD0-4C85-B8D4-BE623CABE16B}" type="slidenum">
              <a:rPr lang="ru-RU" sz="1400" smtClean="0"/>
              <a:pPr>
                <a:defRPr/>
              </a:pPr>
              <a:t>3</a:t>
            </a:fld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114274098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TextBox 5"/>
          <p:cNvSpPr txBox="1">
            <a:spLocks noChangeArrowheads="1"/>
          </p:cNvSpPr>
          <p:nvPr/>
        </p:nvSpPr>
        <p:spPr bwMode="auto">
          <a:xfrm>
            <a:off x="314325" y="6257925"/>
            <a:ext cx="2124075" cy="40011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 sz="2000" dirty="0"/>
          </a:p>
        </p:txBody>
      </p:sp>
      <p:pic>
        <p:nvPicPr>
          <p:cNvPr id="4101" name="Picture 16" descr="3-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14413" y="200025"/>
            <a:ext cx="622300" cy="55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Rectangle 2"/>
          <p:cNvSpPr>
            <a:spLocks noChangeArrowheads="1"/>
          </p:cNvSpPr>
          <p:nvPr/>
        </p:nvSpPr>
        <p:spPr bwMode="auto">
          <a:xfrm>
            <a:off x="1152525" y="260350"/>
            <a:ext cx="7127875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ru-RU" sz="15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Национальный статистический комитет Республики Беларусь</a:t>
            </a:r>
          </a:p>
        </p:txBody>
      </p:sp>
      <p:sp>
        <p:nvSpPr>
          <p:cNvPr id="4103" name="Line 5"/>
          <p:cNvSpPr>
            <a:spLocks noChangeShapeType="1"/>
          </p:cNvSpPr>
          <p:nvPr/>
        </p:nvSpPr>
        <p:spPr bwMode="auto">
          <a:xfrm flipV="1">
            <a:off x="500063" y="812800"/>
            <a:ext cx="8301037" cy="0"/>
          </a:xfrm>
          <a:prstGeom prst="line">
            <a:avLst/>
          </a:prstGeom>
          <a:noFill/>
          <a:ln w="38100">
            <a:solidFill>
              <a:srgbClr val="CC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104" name="Line 6"/>
          <p:cNvSpPr>
            <a:spLocks noChangeShapeType="1"/>
          </p:cNvSpPr>
          <p:nvPr/>
        </p:nvSpPr>
        <p:spPr bwMode="auto">
          <a:xfrm>
            <a:off x="500063" y="857250"/>
            <a:ext cx="8280400" cy="0"/>
          </a:xfrm>
          <a:prstGeom prst="line">
            <a:avLst/>
          </a:prstGeom>
          <a:noFill/>
          <a:ln w="31750">
            <a:solidFill>
              <a:srgbClr val="0099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474022" y="976611"/>
            <a:ext cx="8115301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b="1" dirty="0" smtClean="0">
                <a:solidFill>
                  <a:srgbClr val="009900"/>
                </a:solidFill>
              </a:rPr>
              <a:t>Общие положения </a:t>
            </a:r>
            <a:endParaRPr lang="ru-RU" sz="2200" dirty="0">
              <a:solidFill>
                <a:srgbClr val="009900"/>
              </a:solidFill>
            </a:endParaRPr>
          </a:p>
        </p:txBody>
      </p:sp>
      <p:sp>
        <p:nvSpPr>
          <p:cNvPr id="11" name="Содержимое 10"/>
          <p:cNvSpPr txBox="1">
            <a:spLocks/>
          </p:cNvSpPr>
          <p:nvPr/>
        </p:nvSpPr>
        <p:spPr bwMode="auto">
          <a:xfrm>
            <a:off x="685800" y="1663530"/>
            <a:ext cx="7781925" cy="42610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 eaLnBrk="0" hangingPunct="0">
              <a:spcBef>
                <a:spcPts val="2400"/>
              </a:spcBef>
              <a:buClr>
                <a:srgbClr val="DD7E0E"/>
              </a:buClr>
              <a:buSzPct val="80000"/>
              <a:tabLst>
                <a:tab pos="179388" algn="l"/>
              </a:tabLst>
              <a:defRPr/>
            </a:pPr>
            <a:r>
              <a:rPr lang="ru-RU" sz="2000" b="1" dirty="0">
                <a:latin typeface="+mj-lt"/>
                <a:cs typeface="Tahoma" pitchFamily="34" charset="0"/>
              </a:rPr>
              <a:t>Срок </a:t>
            </a:r>
            <a:r>
              <a:rPr lang="ru-RU" sz="2000" b="1" dirty="0" smtClean="0">
                <a:latin typeface="+mj-lt"/>
                <a:cs typeface="Tahoma" pitchFamily="34" charset="0"/>
              </a:rPr>
              <a:t>представления</a:t>
            </a:r>
          </a:p>
          <a:p>
            <a:pPr marL="0" indent="0" algn="just">
              <a:lnSpc>
                <a:spcPts val="2500"/>
              </a:lnSpc>
              <a:spcBef>
                <a:spcPts val="0"/>
              </a:spcBef>
              <a:buNone/>
            </a:pPr>
            <a:endParaRPr lang="ru-RU" dirty="0" smtClean="0">
              <a:latin typeface="+mj-lt"/>
              <a:cs typeface="Tahoma" pitchFamily="34" charset="0"/>
            </a:endParaRPr>
          </a:p>
          <a:p>
            <a:pPr marL="0" indent="0" algn="just">
              <a:lnSpc>
                <a:spcPts val="2500"/>
              </a:lnSpc>
              <a:spcBef>
                <a:spcPts val="0"/>
              </a:spcBef>
              <a:buNone/>
            </a:pPr>
            <a:r>
              <a:rPr lang="ru-RU" dirty="0" smtClean="0">
                <a:latin typeface="+mj-lt"/>
                <a:cs typeface="Tahoma" pitchFamily="34" charset="0"/>
              </a:rPr>
              <a:t>Отчет </a:t>
            </a:r>
            <a:r>
              <a:rPr lang="ru-RU" dirty="0">
                <a:latin typeface="+mj-lt"/>
                <a:cs typeface="Tahoma" pitchFamily="34" charset="0"/>
              </a:rPr>
              <a:t>представляется </a:t>
            </a:r>
            <a:r>
              <a:rPr lang="ru-RU" b="1" dirty="0">
                <a:solidFill>
                  <a:srgbClr val="C00000"/>
                </a:solidFill>
                <a:latin typeface="+mj-lt"/>
                <a:cs typeface="Tahoma" pitchFamily="34" charset="0"/>
              </a:rPr>
              <a:t>только в виде электронного документа </a:t>
            </a:r>
            <a:br>
              <a:rPr lang="ru-RU" b="1" dirty="0">
                <a:solidFill>
                  <a:srgbClr val="C00000"/>
                </a:solidFill>
                <a:latin typeface="+mj-lt"/>
                <a:cs typeface="Tahoma" pitchFamily="34" charset="0"/>
              </a:rPr>
            </a:br>
            <a:r>
              <a:rPr lang="ru-RU" b="1" dirty="0">
                <a:latin typeface="+mj-lt"/>
                <a:cs typeface="Tahoma" pitchFamily="34" charset="0"/>
              </a:rPr>
              <a:t>с использованием специализированного программного обеспечения   на </a:t>
            </a:r>
            <a:r>
              <a:rPr lang="ru-RU" dirty="0">
                <a:latin typeface="+mj-lt"/>
                <a:cs typeface="Tahoma" pitchFamily="34" charset="0"/>
              </a:rPr>
              <a:t> официальном сайте </a:t>
            </a:r>
            <a:r>
              <a:rPr lang="ru-RU" dirty="0" err="1">
                <a:latin typeface="+mj-lt"/>
                <a:cs typeface="Tahoma" pitchFamily="34" charset="0"/>
              </a:rPr>
              <a:t>Белстата</a:t>
            </a:r>
            <a:r>
              <a:rPr lang="ru-RU" dirty="0">
                <a:latin typeface="+mj-lt"/>
                <a:cs typeface="Tahoma" pitchFamily="34" charset="0"/>
              </a:rPr>
              <a:t> </a:t>
            </a:r>
            <a:r>
              <a:rPr lang="ru-RU" dirty="0">
                <a:solidFill>
                  <a:srgbClr val="0033CC"/>
                </a:solidFill>
                <a:latin typeface="+mj-lt"/>
                <a:cs typeface="Tahoma" pitchFamily="34" charset="0"/>
              </a:rPr>
              <a:t>www.belstat.gov.by </a:t>
            </a:r>
            <a:r>
              <a:rPr lang="ru-RU" dirty="0">
                <a:latin typeface="+mj-lt"/>
                <a:cs typeface="Tahoma" pitchFamily="34" charset="0"/>
              </a:rPr>
              <a:t>в рубрике «</a:t>
            </a:r>
            <a:r>
              <a:rPr lang="ru-RU" b="1" dirty="0">
                <a:latin typeface="+mj-lt"/>
                <a:cs typeface="Tahoma" pitchFamily="34" charset="0"/>
              </a:rPr>
              <a:t>Респондентам, Электронная отчетность</a:t>
            </a:r>
            <a:r>
              <a:rPr lang="ru-RU" dirty="0">
                <a:latin typeface="+mj-lt"/>
                <a:cs typeface="Tahoma" pitchFamily="34" charset="0"/>
              </a:rPr>
              <a:t>» </a:t>
            </a:r>
            <a:br>
              <a:rPr lang="ru-RU" dirty="0">
                <a:latin typeface="+mj-lt"/>
                <a:cs typeface="Tahoma" pitchFamily="34" charset="0"/>
              </a:rPr>
            </a:br>
            <a:endParaRPr lang="ru-RU" b="1" dirty="0">
              <a:latin typeface="+mj-lt"/>
              <a:cs typeface="Tahoma" pitchFamily="34" charset="0"/>
            </a:endParaRPr>
          </a:p>
          <a:p>
            <a:pPr marL="540000" indent="0" algn="just" defTabSz="542925">
              <a:lnSpc>
                <a:spcPts val="2200"/>
              </a:lnSpc>
              <a:spcBef>
                <a:spcPts val="0"/>
              </a:spcBef>
              <a:buNone/>
            </a:pPr>
            <a:r>
              <a:rPr lang="ru-RU" dirty="0">
                <a:latin typeface="+mj-lt"/>
                <a:cs typeface="Tahoma" pitchFamily="34" charset="0"/>
              </a:rPr>
              <a:t>за январь-март 2020 г. – </a:t>
            </a:r>
            <a:r>
              <a:rPr lang="ru-RU" b="1" dirty="0">
                <a:solidFill>
                  <a:srgbClr val="C00000"/>
                </a:solidFill>
                <a:latin typeface="+mj-lt"/>
                <a:cs typeface="Tahoma" pitchFamily="34" charset="0"/>
              </a:rPr>
              <a:t>с 16 по 23 апреля </a:t>
            </a:r>
            <a:r>
              <a:rPr lang="ru-RU" b="1" dirty="0" smtClean="0">
                <a:solidFill>
                  <a:srgbClr val="C00000"/>
                </a:solidFill>
                <a:latin typeface="+mj-lt"/>
                <a:cs typeface="Tahoma" pitchFamily="34" charset="0"/>
              </a:rPr>
              <a:t>2020 г</a:t>
            </a:r>
            <a:r>
              <a:rPr lang="ru-RU" b="1" dirty="0">
                <a:solidFill>
                  <a:srgbClr val="C00000"/>
                </a:solidFill>
                <a:latin typeface="+mj-lt"/>
                <a:cs typeface="Tahoma" pitchFamily="34" charset="0"/>
              </a:rPr>
              <a:t>.</a:t>
            </a:r>
          </a:p>
          <a:p>
            <a:pPr marL="540000" indent="0" defTabSz="542925">
              <a:lnSpc>
                <a:spcPts val="2200"/>
              </a:lnSpc>
              <a:spcBef>
                <a:spcPts val="600"/>
              </a:spcBef>
              <a:buNone/>
            </a:pPr>
            <a:r>
              <a:rPr lang="ru-RU" dirty="0">
                <a:latin typeface="+mj-lt"/>
                <a:cs typeface="Tahoma" pitchFamily="34" charset="0"/>
              </a:rPr>
              <a:t>за январь-июнь 2020 г. – </a:t>
            </a:r>
            <a:r>
              <a:rPr lang="ru-RU" b="1" dirty="0">
                <a:solidFill>
                  <a:srgbClr val="C00000"/>
                </a:solidFill>
                <a:latin typeface="+mj-lt"/>
                <a:cs typeface="Tahoma" pitchFamily="34" charset="0"/>
              </a:rPr>
              <a:t>с 14 по 23 июля </a:t>
            </a:r>
            <a:r>
              <a:rPr lang="ru-RU" b="1" dirty="0">
                <a:solidFill>
                  <a:srgbClr val="C00000"/>
                </a:solidFill>
                <a:cs typeface="Tahoma" pitchFamily="34" charset="0"/>
              </a:rPr>
              <a:t>2020 </a:t>
            </a:r>
            <a:r>
              <a:rPr lang="ru-RU" b="1" dirty="0" smtClean="0">
                <a:solidFill>
                  <a:srgbClr val="C00000"/>
                </a:solidFill>
                <a:latin typeface="+mj-lt"/>
                <a:cs typeface="Tahoma" pitchFamily="34" charset="0"/>
              </a:rPr>
              <a:t>г</a:t>
            </a:r>
            <a:r>
              <a:rPr lang="ru-RU" b="1" dirty="0">
                <a:solidFill>
                  <a:srgbClr val="C00000"/>
                </a:solidFill>
                <a:latin typeface="+mj-lt"/>
                <a:cs typeface="Tahoma" pitchFamily="34" charset="0"/>
              </a:rPr>
              <a:t>.</a:t>
            </a:r>
          </a:p>
          <a:p>
            <a:pPr marL="540000" indent="0" defTabSz="542925">
              <a:lnSpc>
                <a:spcPts val="2200"/>
              </a:lnSpc>
              <a:spcBef>
                <a:spcPts val="600"/>
              </a:spcBef>
              <a:buNone/>
            </a:pPr>
            <a:r>
              <a:rPr lang="ru-RU" dirty="0">
                <a:latin typeface="+mj-lt"/>
                <a:cs typeface="Tahoma" pitchFamily="34" charset="0"/>
              </a:rPr>
              <a:t>за январь-сентябрь 2020 г. – </a:t>
            </a:r>
            <a:r>
              <a:rPr lang="ru-RU" b="1" dirty="0">
                <a:solidFill>
                  <a:srgbClr val="C00000"/>
                </a:solidFill>
                <a:latin typeface="+mj-lt"/>
                <a:cs typeface="Tahoma" pitchFamily="34" charset="0"/>
              </a:rPr>
              <a:t>с 14 по 2</a:t>
            </a:r>
            <a:r>
              <a:rPr lang="en-US" b="1" dirty="0">
                <a:solidFill>
                  <a:srgbClr val="C00000"/>
                </a:solidFill>
                <a:latin typeface="+mj-lt"/>
                <a:cs typeface="Tahoma" pitchFamily="34" charset="0"/>
              </a:rPr>
              <a:t>3</a:t>
            </a:r>
            <a:r>
              <a:rPr lang="ru-RU" b="1" dirty="0">
                <a:solidFill>
                  <a:srgbClr val="C00000"/>
                </a:solidFill>
                <a:latin typeface="+mj-lt"/>
                <a:cs typeface="Tahoma" pitchFamily="34" charset="0"/>
              </a:rPr>
              <a:t> </a:t>
            </a:r>
            <a:r>
              <a:rPr lang="ru-RU" b="1">
                <a:solidFill>
                  <a:srgbClr val="C00000"/>
                </a:solidFill>
                <a:latin typeface="+mj-lt"/>
                <a:cs typeface="Tahoma" pitchFamily="34" charset="0"/>
              </a:rPr>
              <a:t>октября </a:t>
            </a:r>
            <a:r>
              <a:rPr lang="ru-RU" b="1">
                <a:solidFill>
                  <a:srgbClr val="C00000"/>
                </a:solidFill>
                <a:cs typeface="Tahoma" pitchFamily="34" charset="0"/>
              </a:rPr>
              <a:t>2020 </a:t>
            </a:r>
            <a:r>
              <a:rPr lang="ru-RU" b="1" smtClean="0">
                <a:solidFill>
                  <a:srgbClr val="C00000"/>
                </a:solidFill>
                <a:latin typeface="+mj-lt"/>
                <a:cs typeface="Tahoma" pitchFamily="34" charset="0"/>
              </a:rPr>
              <a:t>г</a:t>
            </a:r>
            <a:r>
              <a:rPr lang="ru-RU" b="1" dirty="0">
                <a:solidFill>
                  <a:srgbClr val="C00000"/>
                </a:solidFill>
                <a:latin typeface="+mj-lt"/>
                <a:cs typeface="Tahoma" pitchFamily="34" charset="0"/>
              </a:rPr>
              <a:t>.</a:t>
            </a:r>
          </a:p>
          <a:p>
            <a:pPr marL="179388" indent="-179388" algn="just" eaLnBrk="0" hangingPunct="0">
              <a:spcBef>
                <a:spcPts val="2400"/>
              </a:spcBef>
              <a:buClr>
                <a:srgbClr val="DD7E0E"/>
              </a:buClr>
              <a:buSzPct val="80000"/>
              <a:buFont typeface="Wingdings" pitchFamily="2" charset="2"/>
              <a:buChar char="§"/>
              <a:tabLst>
                <a:tab pos="179388" algn="l"/>
              </a:tabLst>
              <a:defRPr/>
            </a:pPr>
            <a:endParaRPr lang="ru-RU" sz="2000" dirty="0"/>
          </a:p>
          <a:p>
            <a:pPr marL="179388" indent="-179388" algn="just" eaLnBrk="0" hangingPunct="0">
              <a:spcBef>
                <a:spcPts val="2400"/>
              </a:spcBef>
              <a:buClr>
                <a:srgbClr val="DD7E0E"/>
              </a:buClr>
              <a:buSzPct val="80000"/>
              <a:buFont typeface="Wingdings" pitchFamily="2" charset="2"/>
              <a:buChar char="§"/>
              <a:tabLst>
                <a:tab pos="179388" algn="l"/>
              </a:tabLst>
              <a:defRPr/>
            </a:pPr>
            <a:endParaRPr lang="en-US" sz="2000" dirty="0"/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DB6ACA5-BFD0-4C85-B8D4-BE623CABE16B}" type="slidenum">
              <a:rPr lang="ru-RU" sz="1400" smtClean="0"/>
              <a:pPr>
                <a:defRPr/>
              </a:pPr>
              <a:t>4</a:t>
            </a:fld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231367434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TextBox 5"/>
          <p:cNvSpPr txBox="1">
            <a:spLocks noChangeArrowheads="1"/>
          </p:cNvSpPr>
          <p:nvPr/>
        </p:nvSpPr>
        <p:spPr bwMode="auto">
          <a:xfrm>
            <a:off x="314325" y="6257925"/>
            <a:ext cx="2124075" cy="40011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 sz="2000" dirty="0"/>
          </a:p>
        </p:txBody>
      </p:sp>
      <p:pic>
        <p:nvPicPr>
          <p:cNvPr id="4101" name="Picture 16" descr="3-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14413" y="200025"/>
            <a:ext cx="622300" cy="55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Rectangle 2"/>
          <p:cNvSpPr>
            <a:spLocks noChangeArrowheads="1"/>
          </p:cNvSpPr>
          <p:nvPr/>
        </p:nvSpPr>
        <p:spPr bwMode="auto">
          <a:xfrm>
            <a:off x="1152525" y="260350"/>
            <a:ext cx="7127875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ru-RU" sz="15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Национальный статистический комитет Республики Беларусь</a:t>
            </a:r>
          </a:p>
        </p:txBody>
      </p:sp>
      <p:sp>
        <p:nvSpPr>
          <p:cNvPr id="4103" name="Line 5"/>
          <p:cNvSpPr>
            <a:spLocks noChangeShapeType="1"/>
          </p:cNvSpPr>
          <p:nvPr/>
        </p:nvSpPr>
        <p:spPr bwMode="auto">
          <a:xfrm flipV="1">
            <a:off x="500063" y="812800"/>
            <a:ext cx="8301037" cy="0"/>
          </a:xfrm>
          <a:prstGeom prst="line">
            <a:avLst/>
          </a:prstGeom>
          <a:noFill/>
          <a:ln w="38100">
            <a:solidFill>
              <a:srgbClr val="CC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104" name="Line 6"/>
          <p:cNvSpPr>
            <a:spLocks noChangeShapeType="1"/>
          </p:cNvSpPr>
          <p:nvPr/>
        </p:nvSpPr>
        <p:spPr bwMode="auto">
          <a:xfrm>
            <a:off x="500063" y="857250"/>
            <a:ext cx="8280400" cy="0"/>
          </a:xfrm>
          <a:prstGeom prst="line">
            <a:avLst/>
          </a:prstGeom>
          <a:noFill/>
          <a:ln w="31750">
            <a:solidFill>
              <a:srgbClr val="0099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474022" y="976611"/>
            <a:ext cx="8115301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b="1" dirty="0" smtClean="0">
                <a:solidFill>
                  <a:srgbClr val="009900"/>
                </a:solidFill>
              </a:rPr>
              <a:t>Общие положения </a:t>
            </a:r>
            <a:endParaRPr lang="ru-RU" sz="2200" dirty="0">
              <a:solidFill>
                <a:srgbClr val="009900"/>
              </a:solidFill>
            </a:endParaRPr>
          </a:p>
        </p:txBody>
      </p:sp>
      <p:sp>
        <p:nvSpPr>
          <p:cNvPr id="11" name="Содержимое 10"/>
          <p:cNvSpPr txBox="1">
            <a:spLocks/>
          </p:cNvSpPr>
          <p:nvPr/>
        </p:nvSpPr>
        <p:spPr bwMode="auto">
          <a:xfrm>
            <a:off x="640709" y="1663530"/>
            <a:ext cx="7781925" cy="42610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indent="0" algn="ctr">
              <a:spcBef>
                <a:spcPts val="0"/>
              </a:spcBef>
              <a:spcAft>
                <a:spcPts val="600"/>
              </a:spcAft>
              <a:buNone/>
            </a:pPr>
            <a:r>
              <a:rPr lang="ru-RU" sz="2800" b="1" dirty="0">
                <a:latin typeface="+mj-lt"/>
                <a:cs typeface="Tahoma" pitchFamily="34" charset="0"/>
              </a:rPr>
              <a:t>В рубрике «Структурная статистика </a:t>
            </a:r>
            <a:br>
              <a:rPr lang="ru-RU" sz="2800" b="1" dirty="0">
                <a:latin typeface="+mj-lt"/>
                <a:cs typeface="Tahoma" pitchFamily="34" charset="0"/>
              </a:rPr>
            </a:br>
            <a:r>
              <a:rPr lang="ru-RU" sz="2800" b="1" dirty="0">
                <a:latin typeface="+mj-lt"/>
                <a:cs typeface="Tahoma" pitchFamily="34" charset="0"/>
              </a:rPr>
              <a:t>(формы 1-мп (микро), 1-мп, 4-у)» </a:t>
            </a:r>
            <a:r>
              <a:rPr lang="ru-RU" sz="2400" b="1" dirty="0">
                <a:latin typeface="+mj-lt"/>
                <a:cs typeface="Tahoma" pitchFamily="34" charset="0"/>
              </a:rPr>
              <a:t/>
            </a:r>
            <a:br>
              <a:rPr lang="ru-RU" sz="2400" b="1" dirty="0">
                <a:latin typeface="+mj-lt"/>
                <a:cs typeface="Tahoma" pitchFamily="34" charset="0"/>
              </a:rPr>
            </a:br>
            <a:r>
              <a:rPr lang="ru-RU" sz="2000" b="1" dirty="0" smtClean="0">
                <a:latin typeface="+mj-lt"/>
                <a:cs typeface="Tahoma" pitchFamily="34" charset="0"/>
              </a:rPr>
              <a:t>размещены</a:t>
            </a:r>
          </a:p>
          <a:p>
            <a:pPr marL="365760" lvl="0" indent="-256032" algn="just" fontAlgn="auto">
              <a:spcBef>
                <a:spcPts val="0"/>
              </a:spcBef>
              <a:spcAft>
                <a:spcPts val="1200"/>
              </a:spcAft>
              <a:buClr>
                <a:schemeClr val="tx1"/>
              </a:buClr>
              <a:buFont typeface="Georgia"/>
              <a:buChar char="•"/>
              <a:defRPr/>
            </a:pPr>
            <a:r>
              <a:rPr lang="ru-RU" dirty="0">
                <a:solidFill>
                  <a:srgbClr val="C00000"/>
                </a:solidFill>
                <a:latin typeface="+mj-lt"/>
                <a:cs typeface="Tahoma" pitchFamily="34" charset="0"/>
              </a:rPr>
              <a:t>бланк, указания </a:t>
            </a:r>
            <a:r>
              <a:rPr lang="ru-RU" dirty="0">
                <a:latin typeface="+mj-lt"/>
                <a:cs typeface="Tahoma" pitchFamily="34" charset="0"/>
              </a:rPr>
              <a:t>по заполнению формы</a:t>
            </a:r>
          </a:p>
          <a:p>
            <a:pPr marL="365760" lvl="0" indent="-256032" algn="just" fontAlgn="auto">
              <a:spcBef>
                <a:spcPts val="0"/>
              </a:spcBef>
              <a:spcAft>
                <a:spcPts val="1200"/>
              </a:spcAft>
              <a:buClr>
                <a:schemeClr val="tx1"/>
              </a:buClr>
              <a:buFont typeface="Georgia"/>
              <a:buChar char="•"/>
              <a:defRPr/>
            </a:pPr>
            <a:r>
              <a:rPr lang="ru-RU" dirty="0" err="1">
                <a:latin typeface="+mj-lt"/>
                <a:cs typeface="Tahoma" pitchFamily="34" charset="0"/>
              </a:rPr>
              <a:t>инфограмма</a:t>
            </a:r>
            <a:r>
              <a:rPr lang="ru-RU" dirty="0">
                <a:latin typeface="+mj-lt"/>
                <a:cs typeface="Tahoma" pitchFamily="34" charset="0"/>
              </a:rPr>
              <a:t> </a:t>
            </a:r>
          </a:p>
          <a:p>
            <a:pPr marL="365760" lvl="0" indent="-256032" algn="just" fontAlgn="auto">
              <a:spcBef>
                <a:spcPts val="0"/>
              </a:spcBef>
              <a:spcAft>
                <a:spcPts val="1200"/>
              </a:spcAft>
              <a:buClr>
                <a:schemeClr val="tx1"/>
              </a:buClr>
              <a:buFont typeface="Georgia"/>
              <a:buChar char="•"/>
              <a:defRPr/>
            </a:pPr>
            <a:r>
              <a:rPr lang="ru-RU" dirty="0">
                <a:latin typeface="+mj-lt"/>
                <a:cs typeface="Tahoma" pitchFamily="34" charset="0"/>
              </a:rPr>
              <a:t>подрубрика </a:t>
            </a:r>
            <a:r>
              <a:rPr lang="ru-RU" dirty="0">
                <a:solidFill>
                  <a:srgbClr val="C00000"/>
                </a:solidFill>
                <a:latin typeface="+mj-lt"/>
                <a:cs typeface="Tahoma" pitchFamily="34" charset="0"/>
              </a:rPr>
              <a:t>«Вопрос-ответ» </a:t>
            </a:r>
          </a:p>
          <a:p>
            <a:pPr marL="365760" lvl="0" indent="-256032" algn="just" fontAlgn="auto">
              <a:spcBef>
                <a:spcPts val="0"/>
              </a:spcBef>
              <a:spcAft>
                <a:spcPts val="1200"/>
              </a:spcAft>
              <a:buClr>
                <a:schemeClr val="tx1"/>
              </a:buClr>
              <a:buFont typeface="Georgia"/>
              <a:buChar char="•"/>
              <a:defRPr/>
            </a:pPr>
            <a:r>
              <a:rPr lang="ru-RU" dirty="0">
                <a:latin typeface="+mj-lt"/>
                <a:cs typeface="Tahoma" pitchFamily="34" charset="0"/>
              </a:rPr>
              <a:t>подрубрика</a:t>
            </a:r>
            <a:r>
              <a:rPr lang="ru-RU" dirty="0">
                <a:solidFill>
                  <a:srgbClr val="C00000"/>
                </a:solidFill>
                <a:latin typeface="+mj-lt"/>
                <a:cs typeface="Tahoma" pitchFamily="34" charset="0"/>
              </a:rPr>
              <a:t> «Типичные ошибки»</a:t>
            </a:r>
          </a:p>
          <a:p>
            <a:pPr marL="365760" lvl="0" indent="-256032" algn="just" fontAlgn="auto">
              <a:spcBef>
                <a:spcPts val="0"/>
              </a:spcBef>
              <a:spcAft>
                <a:spcPts val="1200"/>
              </a:spcAft>
              <a:buClr>
                <a:schemeClr val="tx1"/>
              </a:buClr>
              <a:buFont typeface="Georgia"/>
              <a:buChar char="•"/>
              <a:defRPr/>
            </a:pPr>
            <a:r>
              <a:rPr lang="ru-RU" dirty="0">
                <a:solidFill>
                  <a:srgbClr val="C00000"/>
                </a:solidFill>
                <a:latin typeface="+mj-lt"/>
                <a:cs typeface="Tahoma" pitchFamily="34" charset="0"/>
              </a:rPr>
              <a:t>контактные телефоны</a:t>
            </a:r>
            <a:r>
              <a:rPr lang="ru-RU" dirty="0">
                <a:latin typeface="+mj-lt"/>
                <a:cs typeface="Tahoma" pitchFamily="34" charset="0"/>
              </a:rPr>
              <a:t>, по которым можно обратиться по вопросам заполнения формы</a:t>
            </a:r>
          </a:p>
          <a:p>
            <a:pPr marL="0" indent="0" algn="just">
              <a:lnSpc>
                <a:spcPts val="2500"/>
              </a:lnSpc>
              <a:spcBef>
                <a:spcPts val="0"/>
              </a:spcBef>
              <a:spcAft>
                <a:spcPts val="1200"/>
              </a:spcAft>
              <a:buNone/>
            </a:pPr>
            <a:endParaRPr lang="en-US" sz="2000" dirty="0"/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DB6ACA5-BFD0-4C85-B8D4-BE623CABE16B}" type="slidenum">
              <a:rPr lang="ru-RU" sz="1400" smtClean="0"/>
              <a:pPr>
                <a:defRPr/>
              </a:pPr>
              <a:t>5</a:t>
            </a:fld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246470888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TextBox 5"/>
          <p:cNvSpPr txBox="1">
            <a:spLocks noChangeArrowheads="1"/>
          </p:cNvSpPr>
          <p:nvPr/>
        </p:nvSpPr>
        <p:spPr bwMode="auto">
          <a:xfrm>
            <a:off x="314325" y="6257925"/>
            <a:ext cx="2124075" cy="40011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 sz="2000" dirty="0"/>
          </a:p>
        </p:txBody>
      </p:sp>
      <p:pic>
        <p:nvPicPr>
          <p:cNvPr id="4101" name="Picture 16" descr="3-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14413" y="200025"/>
            <a:ext cx="622300" cy="55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Rectangle 2"/>
          <p:cNvSpPr>
            <a:spLocks noChangeArrowheads="1"/>
          </p:cNvSpPr>
          <p:nvPr/>
        </p:nvSpPr>
        <p:spPr bwMode="auto">
          <a:xfrm>
            <a:off x="1152525" y="260350"/>
            <a:ext cx="7127875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ru-RU" sz="15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Национальный статистический комитет Республики Беларусь</a:t>
            </a:r>
          </a:p>
        </p:txBody>
      </p:sp>
      <p:sp>
        <p:nvSpPr>
          <p:cNvPr id="4103" name="Line 5"/>
          <p:cNvSpPr>
            <a:spLocks noChangeShapeType="1"/>
          </p:cNvSpPr>
          <p:nvPr/>
        </p:nvSpPr>
        <p:spPr bwMode="auto">
          <a:xfrm flipV="1">
            <a:off x="500063" y="812800"/>
            <a:ext cx="8301037" cy="0"/>
          </a:xfrm>
          <a:prstGeom prst="line">
            <a:avLst/>
          </a:prstGeom>
          <a:noFill/>
          <a:ln w="38100">
            <a:solidFill>
              <a:srgbClr val="CC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104" name="Line 6"/>
          <p:cNvSpPr>
            <a:spLocks noChangeShapeType="1"/>
          </p:cNvSpPr>
          <p:nvPr/>
        </p:nvSpPr>
        <p:spPr bwMode="auto">
          <a:xfrm>
            <a:off x="500063" y="857250"/>
            <a:ext cx="8280400" cy="0"/>
          </a:xfrm>
          <a:prstGeom prst="line">
            <a:avLst/>
          </a:prstGeom>
          <a:noFill/>
          <a:ln w="31750">
            <a:solidFill>
              <a:srgbClr val="0099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474022" y="976611"/>
            <a:ext cx="8115301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b="1" dirty="0" smtClean="0">
                <a:solidFill>
                  <a:srgbClr val="009900"/>
                </a:solidFill>
              </a:rPr>
              <a:t>Общие положения</a:t>
            </a:r>
            <a:endParaRPr lang="ru-RU" dirty="0">
              <a:solidFill>
                <a:srgbClr val="009900"/>
              </a:solidFill>
            </a:endParaRPr>
          </a:p>
        </p:txBody>
      </p:sp>
      <p:sp>
        <p:nvSpPr>
          <p:cNvPr id="11" name="Содержимое 10"/>
          <p:cNvSpPr txBox="1">
            <a:spLocks/>
          </p:cNvSpPr>
          <p:nvPr/>
        </p:nvSpPr>
        <p:spPr bwMode="auto">
          <a:xfrm>
            <a:off x="762002" y="1564931"/>
            <a:ext cx="7353300" cy="46991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just" eaLnBrk="0" hangingPunct="0">
              <a:spcBef>
                <a:spcPts val="2400"/>
              </a:spcBef>
              <a:buClr>
                <a:srgbClr val="DD7E0E"/>
              </a:buClr>
              <a:buSzPct val="80000"/>
              <a:tabLst>
                <a:tab pos="179388" algn="l"/>
              </a:tabLst>
              <a:defRPr/>
            </a:pPr>
            <a:endParaRPr lang="ru-RU" sz="2000" dirty="0" smtClean="0"/>
          </a:p>
          <a:p>
            <a:pPr algn="just" eaLnBrk="0" hangingPunct="0">
              <a:spcBef>
                <a:spcPts val="2400"/>
              </a:spcBef>
              <a:buClr>
                <a:srgbClr val="DD7E0E"/>
              </a:buClr>
              <a:buSzPct val="80000"/>
              <a:tabLst>
                <a:tab pos="179388" algn="l"/>
              </a:tabLst>
              <a:defRPr/>
            </a:pPr>
            <a:r>
              <a:rPr lang="ru-RU" sz="2000" dirty="0" smtClean="0"/>
              <a:t>Отчет </a:t>
            </a:r>
            <a:r>
              <a:rPr lang="ru-RU" sz="2000" b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в виде электронного документа </a:t>
            </a:r>
            <a:r>
              <a:rPr lang="ru-RU" sz="2000" dirty="0"/>
              <a:t>подписывается </a:t>
            </a:r>
            <a:r>
              <a:rPr lang="ru-RU" sz="2000" b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электронной цифровой подписью</a:t>
            </a:r>
            <a:r>
              <a:rPr lang="ru-RU" sz="2000" dirty="0"/>
              <a:t>, сертификат открытого ключа проверки которой </a:t>
            </a:r>
            <a:r>
              <a:rPr lang="ru-RU" sz="2000" dirty="0" smtClean="0"/>
              <a:t>издан в </a:t>
            </a:r>
            <a:r>
              <a:rPr lang="ru-RU" sz="2000" dirty="0"/>
              <a:t>Государственной системе управления открытыми ключами проверки электронной цифровой подписи Республики </a:t>
            </a:r>
            <a:r>
              <a:rPr lang="ru-RU" sz="2000" dirty="0" smtClean="0"/>
              <a:t>Беларусь.</a:t>
            </a:r>
          </a:p>
          <a:p>
            <a:pPr algn="just" eaLnBrk="0" hangingPunct="0">
              <a:spcBef>
                <a:spcPts val="2400"/>
              </a:spcBef>
              <a:buClr>
                <a:srgbClr val="DD7E0E"/>
              </a:buClr>
              <a:buSzPct val="80000"/>
              <a:tabLst>
                <a:tab pos="179388" algn="l"/>
              </a:tabLst>
              <a:defRPr/>
            </a:pPr>
            <a:endParaRPr lang="ru-RU" sz="2000" i="1" dirty="0" smtClean="0">
              <a:solidFill>
                <a:srgbClr val="0000FF"/>
              </a:solidFill>
            </a:endParaRPr>
          </a:p>
          <a:p>
            <a:pPr algn="just" eaLnBrk="0" hangingPunct="0">
              <a:spcBef>
                <a:spcPts val="2400"/>
              </a:spcBef>
              <a:buClr>
                <a:srgbClr val="DD7E0E"/>
              </a:buClr>
              <a:buSzPct val="80000"/>
              <a:tabLst>
                <a:tab pos="179388" algn="l"/>
              </a:tabLst>
              <a:defRPr/>
            </a:pPr>
            <a:r>
              <a:rPr lang="ru-RU" sz="2000" i="1" dirty="0" smtClean="0">
                <a:solidFill>
                  <a:srgbClr val="0000FF"/>
                </a:solidFill>
              </a:rPr>
              <a:t>Передача </a:t>
            </a:r>
            <a:r>
              <a:rPr lang="ru-RU" sz="2000" i="1" dirty="0" smtClean="0">
                <a:solidFill>
                  <a:srgbClr val="0000FF"/>
                </a:solidFill>
              </a:rPr>
              <a:t>отчета по электронной почте (е-</a:t>
            </a:r>
            <a:r>
              <a:rPr lang="en-US" sz="2000" i="1" dirty="0" smtClean="0">
                <a:solidFill>
                  <a:srgbClr val="0000FF"/>
                </a:solidFill>
              </a:rPr>
              <a:t>mail) </a:t>
            </a:r>
            <a:r>
              <a:rPr lang="ru-RU" sz="2000" i="1" dirty="0" smtClean="0">
                <a:solidFill>
                  <a:srgbClr val="0000FF"/>
                </a:solidFill>
              </a:rPr>
              <a:t/>
            </a:r>
            <a:br>
              <a:rPr lang="ru-RU" sz="2000" i="1" dirty="0" smtClean="0">
                <a:solidFill>
                  <a:srgbClr val="0000FF"/>
                </a:solidFill>
              </a:rPr>
            </a:br>
            <a:r>
              <a:rPr lang="ru-RU" sz="2000" i="1" dirty="0" smtClean="0">
                <a:solidFill>
                  <a:srgbClr val="0000FF"/>
                </a:solidFill>
              </a:rPr>
              <a:t>не допускается.</a:t>
            </a:r>
            <a:endParaRPr lang="ru-RU" sz="2000" i="1" dirty="0">
              <a:solidFill>
                <a:srgbClr val="0000FF"/>
              </a:solidFill>
            </a:endParaRPr>
          </a:p>
          <a:p>
            <a:pPr marL="179388" indent="-179388" algn="just" eaLnBrk="0" hangingPunct="0">
              <a:spcBef>
                <a:spcPts val="2400"/>
              </a:spcBef>
              <a:buClr>
                <a:srgbClr val="DD7E0E"/>
              </a:buClr>
              <a:buSzPct val="80000"/>
              <a:buFont typeface="Wingdings" pitchFamily="2" charset="2"/>
              <a:buChar char="§"/>
              <a:tabLst>
                <a:tab pos="179388" algn="l"/>
              </a:tabLst>
              <a:defRPr/>
            </a:pPr>
            <a:endParaRPr lang="ru-RU" sz="2000" dirty="0"/>
          </a:p>
          <a:p>
            <a:pPr marL="179388" indent="-179388" algn="just" eaLnBrk="0" hangingPunct="0">
              <a:spcBef>
                <a:spcPts val="2400"/>
              </a:spcBef>
              <a:buClr>
                <a:srgbClr val="DD7E0E"/>
              </a:buClr>
              <a:buSzPct val="80000"/>
              <a:buFont typeface="Wingdings" pitchFamily="2" charset="2"/>
              <a:buChar char="§"/>
              <a:tabLst>
                <a:tab pos="179388" algn="l"/>
              </a:tabLst>
              <a:defRPr/>
            </a:pPr>
            <a:endParaRPr lang="en-US" sz="2000" dirty="0"/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DB6ACA5-BFD0-4C85-B8D4-BE623CABE16B}" type="slidenum">
              <a:rPr lang="ru-RU" sz="1400" smtClean="0"/>
              <a:pPr>
                <a:defRPr/>
              </a:pPr>
              <a:t>6</a:t>
            </a:fld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290984502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TextBox 5"/>
          <p:cNvSpPr txBox="1">
            <a:spLocks noChangeArrowheads="1"/>
          </p:cNvSpPr>
          <p:nvPr/>
        </p:nvSpPr>
        <p:spPr bwMode="auto">
          <a:xfrm>
            <a:off x="342900" y="6267450"/>
            <a:ext cx="1628776" cy="46166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endParaRPr lang="ru-RU" sz="2400" dirty="0"/>
          </a:p>
        </p:txBody>
      </p:sp>
      <p:pic>
        <p:nvPicPr>
          <p:cNvPr id="4101" name="Picture 16" descr="3-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71563" y="180975"/>
            <a:ext cx="622300" cy="55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Rectangle 2"/>
          <p:cNvSpPr>
            <a:spLocks noChangeArrowheads="1"/>
          </p:cNvSpPr>
          <p:nvPr/>
        </p:nvSpPr>
        <p:spPr bwMode="auto">
          <a:xfrm>
            <a:off x="1152525" y="260350"/>
            <a:ext cx="7127875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ru-RU" sz="15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Национальный статистический комитет Республики Беларусь</a:t>
            </a:r>
          </a:p>
        </p:txBody>
      </p:sp>
      <p:sp>
        <p:nvSpPr>
          <p:cNvPr id="4103" name="Line 5"/>
          <p:cNvSpPr>
            <a:spLocks noChangeShapeType="1"/>
          </p:cNvSpPr>
          <p:nvPr/>
        </p:nvSpPr>
        <p:spPr bwMode="auto">
          <a:xfrm flipV="1">
            <a:off x="500063" y="812800"/>
            <a:ext cx="8301037" cy="0"/>
          </a:xfrm>
          <a:prstGeom prst="line">
            <a:avLst/>
          </a:prstGeom>
          <a:noFill/>
          <a:ln w="38100">
            <a:solidFill>
              <a:srgbClr val="CC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104" name="Line 6"/>
          <p:cNvSpPr>
            <a:spLocks noChangeShapeType="1"/>
          </p:cNvSpPr>
          <p:nvPr/>
        </p:nvSpPr>
        <p:spPr bwMode="auto">
          <a:xfrm>
            <a:off x="500063" y="857250"/>
            <a:ext cx="8280400" cy="0"/>
          </a:xfrm>
          <a:prstGeom prst="line">
            <a:avLst/>
          </a:prstGeom>
          <a:noFill/>
          <a:ln w="31750">
            <a:solidFill>
              <a:srgbClr val="0099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533399" y="957560"/>
            <a:ext cx="8343901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b="1" dirty="0" smtClean="0">
                <a:solidFill>
                  <a:srgbClr val="009900"/>
                </a:solidFill>
              </a:rPr>
              <a:t>Раздел </a:t>
            </a:r>
            <a:r>
              <a:rPr lang="en-US" sz="2200" b="1" dirty="0" smtClean="0">
                <a:solidFill>
                  <a:srgbClr val="009900"/>
                </a:solidFill>
              </a:rPr>
              <a:t>I </a:t>
            </a:r>
            <a:r>
              <a:rPr lang="ru-RU" sz="2200" b="1" dirty="0" smtClean="0">
                <a:solidFill>
                  <a:srgbClr val="009900"/>
                </a:solidFill>
              </a:rPr>
              <a:t>«Сведения о деятельности организации по видам экономической деятельности» </a:t>
            </a:r>
            <a:r>
              <a:rPr lang="ru-RU" sz="16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(изменения и нюансы)</a:t>
            </a:r>
            <a:endParaRPr lang="ru-RU" sz="16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1" name="Содержимое 10"/>
          <p:cNvSpPr>
            <a:spLocks noGrp="1"/>
          </p:cNvSpPr>
          <p:nvPr>
            <p:ph idx="1"/>
          </p:nvPr>
        </p:nvSpPr>
        <p:spPr>
          <a:xfrm>
            <a:off x="500063" y="2105891"/>
            <a:ext cx="8094618" cy="3675783"/>
          </a:xfrm>
        </p:spPr>
        <p:txBody>
          <a:bodyPr anchor="ctr"/>
          <a:lstStyle/>
          <a:p>
            <a:pPr lvl="0" algn="just">
              <a:spcBef>
                <a:spcPts val="1800"/>
              </a:spcBef>
              <a:buClr>
                <a:schemeClr val="tx1"/>
              </a:buClr>
            </a:pPr>
            <a:r>
              <a:rPr lang="ru-RU" sz="18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Заполняется </a:t>
            </a:r>
            <a:r>
              <a:rPr lang="ru-RU" sz="18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в соответствии </a:t>
            </a:r>
            <a:r>
              <a:rPr lang="ru-RU" sz="1800" b="1" dirty="0">
                <a:solidFill>
                  <a:srgbClr val="C00000"/>
                </a:solidFill>
              </a:rPr>
              <a:t>с общегосударственным классификатором ОКРБ 005-2011 «Виды экономической деятельности</a:t>
            </a:r>
            <a:r>
              <a:rPr lang="ru-RU" sz="1800" b="1" dirty="0" smtClean="0">
                <a:solidFill>
                  <a:srgbClr val="C00000"/>
                </a:solidFill>
              </a:rPr>
              <a:t>» (ОКЭД)</a:t>
            </a:r>
            <a:endParaRPr lang="en-US" sz="1800" b="1" dirty="0" smtClean="0">
              <a:solidFill>
                <a:srgbClr val="C00000"/>
              </a:solidFill>
            </a:endParaRPr>
          </a:p>
          <a:p>
            <a:pPr lvl="0" algn="just">
              <a:spcBef>
                <a:spcPts val="1800"/>
              </a:spcBef>
            </a:pPr>
            <a:endParaRPr lang="ru-RU" sz="1800" b="1" dirty="0">
              <a:solidFill>
                <a:srgbClr val="C00000"/>
              </a:solidFill>
            </a:endParaRPr>
          </a:p>
          <a:p>
            <a:pPr algn="just">
              <a:spcBef>
                <a:spcPts val="1800"/>
              </a:spcBef>
              <a:buClr>
                <a:schemeClr val="tx1"/>
              </a:buClr>
            </a:pPr>
            <a:r>
              <a:rPr lang="ru-RU" sz="18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По каждому виду экономической деятельности </a:t>
            </a:r>
            <a:r>
              <a:rPr lang="ru-RU" sz="18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указано:</a:t>
            </a:r>
            <a:r>
              <a:rPr lang="en-US" sz="18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</a:p>
          <a:p>
            <a:pPr marL="0" indent="720000">
              <a:spcBef>
                <a:spcPts val="600"/>
              </a:spcBef>
              <a:buNone/>
            </a:pPr>
            <a:r>
              <a:rPr lang="ru-RU" sz="1800" b="1" dirty="0" smtClean="0">
                <a:solidFill>
                  <a:srgbClr val="C00000"/>
                </a:solidFill>
              </a:rPr>
              <a:t>какие </a:t>
            </a:r>
            <a:r>
              <a:rPr lang="ru-RU" sz="1800" b="1" dirty="0">
                <a:solidFill>
                  <a:srgbClr val="C00000"/>
                </a:solidFill>
              </a:rPr>
              <a:t>данные необходимо отразить</a:t>
            </a:r>
          </a:p>
          <a:p>
            <a:pPr marL="0" indent="720000">
              <a:spcBef>
                <a:spcPts val="600"/>
              </a:spcBef>
              <a:buNone/>
            </a:pPr>
            <a:r>
              <a:rPr lang="ru-RU" sz="1800" b="1" dirty="0">
                <a:solidFill>
                  <a:srgbClr val="C00000"/>
                </a:solidFill>
              </a:rPr>
              <a:t>по каким строкам отражаются </a:t>
            </a:r>
            <a:r>
              <a:rPr lang="ru-RU" sz="1800" b="1" dirty="0" smtClean="0">
                <a:solidFill>
                  <a:srgbClr val="C00000"/>
                </a:solidFill>
              </a:rPr>
              <a:t>данные</a:t>
            </a:r>
            <a:r>
              <a:rPr lang="en-US" sz="1800" b="1" dirty="0" smtClean="0">
                <a:solidFill>
                  <a:srgbClr val="C00000"/>
                </a:solidFill>
              </a:rPr>
              <a:t> </a:t>
            </a:r>
            <a:r>
              <a:rPr lang="en-US" sz="1800" b="1" dirty="0" smtClean="0"/>
              <a:t>(</a:t>
            </a:r>
            <a:r>
              <a:rPr lang="ru-RU" sz="1800" b="1" dirty="0" smtClean="0"/>
              <a:t>по </a:t>
            </a:r>
            <a:r>
              <a:rPr lang="en-US" sz="1800" b="1" dirty="0"/>
              <a:t>1</a:t>
            </a:r>
            <a:r>
              <a:rPr lang="ru-RU" sz="1800" b="1" dirty="0"/>
              <a:t>1 или по </a:t>
            </a:r>
            <a:r>
              <a:rPr lang="en-US" sz="1800" b="1" dirty="0"/>
              <a:t>1</a:t>
            </a:r>
            <a:r>
              <a:rPr lang="ru-RU" sz="1800" b="1" dirty="0"/>
              <a:t>1 и </a:t>
            </a:r>
            <a:r>
              <a:rPr lang="en-US" sz="1800" b="1" dirty="0"/>
              <a:t>1</a:t>
            </a:r>
            <a:r>
              <a:rPr lang="ru-RU" sz="1800" b="1" dirty="0" smtClean="0"/>
              <a:t>2</a:t>
            </a:r>
            <a:r>
              <a:rPr lang="en-US" sz="1800" b="1" dirty="0" smtClean="0"/>
              <a:t>)</a:t>
            </a:r>
            <a:r>
              <a:rPr lang="ru-RU" sz="1800" b="1" dirty="0" smtClean="0"/>
              <a:t> </a:t>
            </a:r>
            <a:endParaRPr lang="ru-RU" sz="1800" b="1" dirty="0"/>
          </a:p>
          <a:p>
            <a:pPr marL="0" indent="720000">
              <a:spcBef>
                <a:spcPts val="600"/>
              </a:spcBef>
              <a:buNone/>
            </a:pPr>
            <a:r>
              <a:rPr lang="ru-RU" sz="1800" b="1" dirty="0">
                <a:solidFill>
                  <a:srgbClr val="C00000"/>
                </a:solidFill>
              </a:rPr>
              <a:t>в каких графах отражаются </a:t>
            </a:r>
            <a:r>
              <a:rPr lang="ru-RU" sz="1800" b="1" dirty="0" smtClean="0">
                <a:solidFill>
                  <a:srgbClr val="C00000"/>
                </a:solidFill>
              </a:rPr>
              <a:t>данные</a:t>
            </a:r>
            <a:r>
              <a:rPr lang="en-US" sz="1800" b="1" dirty="0" smtClean="0">
                <a:solidFill>
                  <a:srgbClr val="C00000"/>
                </a:solidFill>
              </a:rPr>
              <a:t> </a:t>
            </a:r>
            <a:r>
              <a:rPr lang="en-US" sz="1800" b="1" dirty="0" smtClean="0"/>
              <a:t>(</a:t>
            </a:r>
            <a:r>
              <a:rPr lang="ru-RU" sz="1800" b="1" dirty="0" smtClean="0"/>
              <a:t>в </a:t>
            </a:r>
            <a:r>
              <a:rPr lang="ru-RU" sz="1800" b="1" dirty="0"/>
              <a:t>1</a:t>
            </a:r>
            <a:r>
              <a:rPr lang="en-US" sz="1800" b="1" dirty="0"/>
              <a:t>(2)</a:t>
            </a:r>
            <a:r>
              <a:rPr lang="ru-RU" sz="1800" b="1" dirty="0" smtClean="0"/>
              <a:t>,5 </a:t>
            </a:r>
            <a:r>
              <a:rPr lang="ru-RU" sz="1800" b="1" dirty="0"/>
              <a:t>или в 1</a:t>
            </a:r>
            <a:r>
              <a:rPr lang="en-US" sz="1800" b="1" dirty="0"/>
              <a:t>(</a:t>
            </a:r>
            <a:r>
              <a:rPr lang="ru-RU" sz="1800" b="1" dirty="0" smtClean="0"/>
              <a:t>2</a:t>
            </a:r>
            <a:r>
              <a:rPr lang="en-US" sz="1800" b="1" dirty="0" smtClean="0"/>
              <a:t>)</a:t>
            </a:r>
            <a:r>
              <a:rPr lang="ru-RU" sz="1800" b="1" dirty="0" smtClean="0"/>
              <a:t>,5</a:t>
            </a:r>
            <a:r>
              <a:rPr lang="en-US" sz="1800" b="1" dirty="0" smtClean="0"/>
              <a:t> </a:t>
            </a:r>
            <a:r>
              <a:rPr lang="ru-RU" sz="1800" b="1" dirty="0"/>
              <a:t>и 3(4</a:t>
            </a:r>
            <a:r>
              <a:rPr lang="ru-RU" sz="1800" b="1" dirty="0" smtClean="0"/>
              <a:t>)</a:t>
            </a:r>
            <a:r>
              <a:rPr lang="en-US" sz="1800" b="1" dirty="0" smtClean="0"/>
              <a:t>)</a:t>
            </a:r>
            <a:r>
              <a:rPr lang="ru-RU" sz="1800" b="1" dirty="0" smtClean="0"/>
              <a:t> </a:t>
            </a:r>
            <a:r>
              <a:rPr lang="ru-RU" sz="1800" dirty="0" smtClean="0"/>
              <a:t> </a:t>
            </a:r>
            <a:endParaRPr lang="ru-RU" sz="1800" dirty="0"/>
          </a:p>
          <a:p>
            <a:pPr>
              <a:spcBef>
                <a:spcPts val="1200"/>
              </a:spcBef>
            </a:pPr>
            <a:endParaRPr lang="ru-RU" sz="1800" b="1" dirty="0" smtClean="0">
              <a:solidFill>
                <a:srgbClr val="CC6600"/>
              </a:solidFill>
            </a:endParaRPr>
          </a:p>
          <a:p>
            <a:pPr>
              <a:buNone/>
            </a:pPr>
            <a:endParaRPr lang="ru-RU" dirty="0" smtClean="0"/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DB6ACA5-BFD0-4C85-B8D4-BE623CABE16B}" type="slidenum">
              <a:rPr lang="ru-RU" sz="1400" smtClean="0"/>
              <a:pPr>
                <a:defRPr/>
              </a:pPr>
              <a:t>7</a:t>
            </a:fld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83092375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TextBox 5"/>
          <p:cNvSpPr txBox="1">
            <a:spLocks noChangeArrowheads="1"/>
          </p:cNvSpPr>
          <p:nvPr/>
        </p:nvSpPr>
        <p:spPr bwMode="auto">
          <a:xfrm>
            <a:off x="342900" y="6267450"/>
            <a:ext cx="1628776" cy="46166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endParaRPr lang="ru-RU" sz="2400" dirty="0"/>
          </a:p>
        </p:txBody>
      </p:sp>
      <p:pic>
        <p:nvPicPr>
          <p:cNvPr id="4101" name="Picture 16" descr="3-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71563" y="180975"/>
            <a:ext cx="622300" cy="55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Rectangle 2"/>
          <p:cNvSpPr>
            <a:spLocks noChangeArrowheads="1"/>
          </p:cNvSpPr>
          <p:nvPr/>
        </p:nvSpPr>
        <p:spPr bwMode="auto">
          <a:xfrm>
            <a:off x="1152525" y="260350"/>
            <a:ext cx="7127875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ru-RU" sz="15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Национальный статистический комитет Республики Беларусь</a:t>
            </a:r>
          </a:p>
        </p:txBody>
      </p:sp>
      <p:sp>
        <p:nvSpPr>
          <p:cNvPr id="4103" name="Line 5"/>
          <p:cNvSpPr>
            <a:spLocks noChangeShapeType="1"/>
          </p:cNvSpPr>
          <p:nvPr/>
        </p:nvSpPr>
        <p:spPr bwMode="auto">
          <a:xfrm flipV="1">
            <a:off x="500063" y="812800"/>
            <a:ext cx="8301037" cy="0"/>
          </a:xfrm>
          <a:prstGeom prst="line">
            <a:avLst/>
          </a:prstGeom>
          <a:noFill/>
          <a:ln w="38100">
            <a:solidFill>
              <a:srgbClr val="CC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104" name="Line 6"/>
          <p:cNvSpPr>
            <a:spLocks noChangeShapeType="1"/>
          </p:cNvSpPr>
          <p:nvPr/>
        </p:nvSpPr>
        <p:spPr bwMode="auto">
          <a:xfrm>
            <a:off x="500063" y="857250"/>
            <a:ext cx="8280400" cy="0"/>
          </a:xfrm>
          <a:prstGeom prst="line">
            <a:avLst/>
          </a:prstGeom>
          <a:noFill/>
          <a:ln w="31750">
            <a:solidFill>
              <a:srgbClr val="0099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533399" y="871835"/>
            <a:ext cx="8343901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b="1" dirty="0" smtClean="0">
                <a:solidFill>
                  <a:srgbClr val="009900"/>
                </a:solidFill>
              </a:rPr>
              <a:t>Раздел </a:t>
            </a:r>
            <a:r>
              <a:rPr lang="en-US" sz="2200" b="1" dirty="0" smtClean="0">
                <a:solidFill>
                  <a:srgbClr val="009900"/>
                </a:solidFill>
              </a:rPr>
              <a:t>I</a:t>
            </a:r>
            <a:r>
              <a:rPr lang="ru-RU" sz="2200" b="1" dirty="0" smtClean="0">
                <a:solidFill>
                  <a:srgbClr val="009900"/>
                </a:solidFill>
              </a:rPr>
              <a:t>.</a:t>
            </a:r>
            <a:r>
              <a:rPr lang="en-US" sz="2200" b="1" dirty="0" smtClean="0">
                <a:solidFill>
                  <a:srgbClr val="009900"/>
                </a:solidFill>
              </a:rPr>
              <a:t> </a:t>
            </a:r>
            <a:r>
              <a:rPr lang="ru-RU" sz="2200" b="1" dirty="0">
                <a:solidFill>
                  <a:srgbClr val="009900"/>
                </a:solidFill>
              </a:rPr>
              <a:t>Необходимо учитывать</a:t>
            </a: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DB6ACA5-BFD0-4C85-B8D4-BE623CABE16B}" type="slidenum">
              <a:rPr lang="ru-RU" sz="1400" smtClean="0"/>
              <a:pPr>
                <a:defRPr/>
              </a:pPr>
              <a:t>8</a:t>
            </a:fld>
            <a:endParaRPr lang="ru-RU" sz="1400" dirty="0"/>
          </a:p>
        </p:txBody>
      </p:sp>
      <p:sp>
        <p:nvSpPr>
          <p:cNvPr id="13" name="Rectangle 2"/>
          <p:cNvSpPr>
            <a:spLocks noGrp="1" noChangeArrowheads="1"/>
          </p:cNvSpPr>
          <p:nvPr>
            <p:ph idx="1"/>
          </p:nvPr>
        </p:nvSpPr>
        <p:spPr bwMode="black">
          <a:xfrm>
            <a:off x="421481" y="1446241"/>
            <a:ext cx="8458200" cy="4887884"/>
          </a:xfrm>
          <a:noFill/>
          <a:ln/>
        </p:spPr>
        <p:txBody>
          <a:bodyPr/>
          <a:lstStyle/>
          <a:p>
            <a:pPr marL="180975" indent="-180975" algn="just">
              <a:spcBef>
                <a:spcPts val="0"/>
              </a:spcBef>
              <a:spcAft>
                <a:spcPts val="1200"/>
              </a:spcAft>
              <a:buClr>
                <a:schemeClr val="tx1"/>
              </a:buClr>
            </a:pPr>
            <a:r>
              <a:rPr lang="ru-RU" sz="1600" b="1" dirty="0" smtClean="0">
                <a:latin typeface="+mn-lt"/>
              </a:rPr>
              <a:t>не выделяются</a:t>
            </a:r>
            <a:r>
              <a:rPr lang="ru-RU" sz="1600" dirty="0" smtClean="0">
                <a:latin typeface="+mn-lt"/>
              </a:rPr>
              <a:t>, как правило, </a:t>
            </a:r>
            <a:r>
              <a:rPr lang="ru-RU" sz="1600" b="1" dirty="0" smtClean="0">
                <a:latin typeface="+mn-lt"/>
              </a:rPr>
              <a:t>отдельно вспомогательные виды </a:t>
            </a:r>
            <a:r>
              <a:rPr lang="ru-RU" sz="1600" dirty="0" smtClean="0">
                <a:latin typeface="+mn-lt"/>
              </a:rPr>
              <a:t>(деятельность администрации, бухгалтерский учет, хранение, стимулирование сбыта, монтаж, наладка, ремонт и техническое обслуживание собственного оборудования и техники, информационное обслуживание, уборка, охрана и другие)</a:t>
            </a:r>
          </a:p>
          <a:p>
            <a:pPr marL="180975" indent="-180975" algn="just">
              <a:spcBef>
                <a:spcPts val="0"/>
              </a:spcBef>
              <a:spcAft>
                <a:spcPts val="1200"/>
              </a:spcAft>
              <a:buClr>
                <a:schemeClr val="tx1"/>
              </a:buClr>
            </a:pPr>
            <a:r>
              <a:rPr lang="ru-RU" sz="1600" b="1" dirty="0" smtClean="0">
                <a:latin typeface="+mn-lt"/>
              </a:rPr>
              <a:t>деятельность, направленная на сбыт продукции собственного производства, является вспомогательной деятельностью и не выделяется отдельно</a:t>
            </a:r>
            <a:r>
              <a:rPr lang="ru-RU" sz="1600" dirty="0" smtClean="0">
                <a:latin typeface="+mn-lt"/>
              </a:rPr>
              <a:t>. </a:t>
            </a:r>
            <a:r>
              <a:rPr lang="ru-RU" sz="1600" dirty="0" smtClean="0">
                <a:solidFill>
                  <a:srgbClr val="C00000"/>
                </a:solidFill>
                <a:latin typeface="+mn-lt"/>
              </a:rPr>
              <a:t>Исключение составляет деятельность организации по реализации собственной продукции </a:t>
            </a:r>
            <a:r>
              <a:rPr lang="ru-RU" sz="1600" b="1" dirty="0" smtClean="0">
                <a:solidFill>
                  <a:srgbClr val="C00000"/>
                </a:solidFill>
                <a:latin typeface="+mn-lt"/>
              </a:rPr>
              <a:t>через свои розничные торговые объекты</a:t>
            </a:r>
            <a:r>
              <a:rPr lang="ru-RU" sz="1600" dirty="0" smtClean="0">
                <a:latin typeface="+mn-lt"/>
              </a:rPr>
              <a:t>, </a:t>
            </a:r>
            <a:r>
              <a:rPr lang="ru-RU" sz="1600" dirty="0" smtClean="0">
                <a:solidFill>
                  <a:srgbClr val="C00000"/>
                </a:solidFill>
                <a:latin typeface="+mn-lt"/>
              </a:rPr>
              <a:t>которая выделяется отдельно в разделе </a:t>
            </a:r>
            <a:r>
              <a:rPr lang="en-US" sz="1600" dirty="0" smtClean="0">
                <a:solidFill>
                  <a:srgbClr val="C00000"/>
                </a:solidFill>
                <a:latin typeface="+mn-lt"/>
              </a:rPr>
              <a:t>I</a:t>
            </a:r>
            <a:r>
              <a:rPr lang="ru-RU" sz="1600" dirty="0" smtClean="0">
                <a:solidFill>
                  <a:srgbClr val="C00000"/>
                </a:solidFill>
                <a:latin typeface="+mn-lt"/>
              </a:rPr>
              <a:t>.</a:t>
            </a:r>
          </a:p>
          <a:p>
            <a:pPr marL="180975" indent="-180975" algn="just">
              <a:spcBef>
                <a:spcPts val="0"/>
              </a:spcBef>
              <a:spcAft>
                <a:spcPts val="1200"/>
              </a:spcAft>
              <a:buClr>
                <a:schemeClr val="tx1"/>
              </a:buClr>
            </a:pPr>
            <a:r>
              <a:rPr lang="ru-RU" sz="16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по структурным </a:t>
            </a:r>
            <a:r>
              <a:rPr lang="ru-RU" sz="1600" b="1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подразделениям-складам</a:t>
            </a:r>
            <a:r>
              <a:rPr lang="ru-RU" sz="16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отражаются данные о выполненных работах, оказанных услугах </a:t>
            </a:r>
            <a:r>
              <a:rPr lang="ru-RU" sz="1600" b="1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только по видам </a:t>
            </a:r>
            <a:r>
              <a:rPr lang="ru-RU" sz="16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экономической деятельности, </a:t>
            </a:r>
            <a:r>
              <a:rPr lang="ru-RU" sz="1600" b="1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направленным на реализацию </a:t>
            </a:r>
            <a:r>
              <a:rPr lang="ru-RU" sz="16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этих работ, услуг другим юридическим или физическим лицам с целью извлечения прибыли (например, сдача в аренду (в наем) собственного недвижимого имущества, хранение и складирование продукции, товаров других юридических или физических лиц)</a:t>
            </a:r>
          </a:p>
          <a:p>
            <a:pPr marL="180975" indent="-180975" algn="just">
              <a:spcBef>
                <a:spcPts val="0"/>
              </a:spcBef>
              <a:spcAft>
                <a:spcPts val="1200"/>
              </a:spcAft>
              <a:buClr>
                <a:schemeClr val="tx1"/>
              </a:buClr>
            </a:pPr>
            <a:r>
              <a:rPr lang="ru-RU" sz="1600" dirty="0" smtClean="0">
                <a:latin typeface="+mn-lt"/>
              </a:rPr>
              <a:t>данные по вспомогательным видам экономической деятельности </a:t>
            </a:r>
            <a:r>
              <a:rPr lang="ru-RU" sz="1600" b="1" dirty="0" smtClean="0">
                <a:latin typeface="+mn-lt"/>
              </a:rPr>
              <a:t>отражаются по основному или по второстепенным видам </a:t>
            </a:r>
            <a:r>
              <a:rPr lang="ru-RU" sz="1600" dirty="0" smtClean="0">
                <a:latin typeface="+mn-lt"/>
              </a:rPr>
              <a:t>экономической деятельности</a:t>
            </a:r>
          </a:p>
          <a:p>
            <a:pPr>
              <a:buClr>
                <a:schemeClr val="tx1"/>
              </a:buClr>
            </a:pPr>
            <a:endParaRPr lang="ru-RU" sz="18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algn="just">
              <a:spcBef>
                <a:spcPts val="0"/>
              </a:spcBef>
              <a:spcAft>
                <a:spcPts val="1200"/>
              </a:spcAft>
              <a:buClr>
                <a:schemeClr val="tx1"/>
              </a:buClr>
            </a:pPr>
            <a:endParaRPr lang="ru-RU" sz="1800" b="1" dirty="0" smtClean="0">
              <a:solidFill>
                <a:srgbClr val="CC6600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07461250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TextBox 5"/>
          <p:cNvSpPr txBox="1">
            <a:spLocks noChangeArrowheads="1"/>
          </p:cNvSpPr>
          <p:nvPr/>
        </p:nvSpPr>
        <p:spPr bwMode="auto">
          <a:xfrm>
            <a:off x="342900" y="6267450"/>
            <a:ext cx="1628776" cy="46166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endParaRPr lang="ru-RU" sz="2400" dirty="0"/>
          </a:p>
        </p:txBody>
      </p:sp>
      <p:pic>
        <p:nvPicPr>
          <p:cNvPr id="4101" name="Picture 16" descr="3-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71563" y="180975"/>
            <a:ext cx="622300" cy="55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Rectangle 2"/>
          <p:cNvSpPr>
            <a:spLocks noChangeArrowheads="1"/>
          </p:cNvSpPr>
          <p:nvPr/>
        </p:nvSpPr>
        <p:spPr bwMode="auto">
          <a:xfrm>
            <a:off x="1152525" y="260350"/>
            <a:ext cx="7127875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ru-RU" sz="15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Национальный статистический комитет Республики Беларусь</a:t>
            </a:r>
          </a:p>
        </p:txBody>
      </p:sp>
      <p:sp>
        <p:nvSpPr>
          <p:cNvPr id="4103" name="Line 5"/>
          <p:cNvSpPr>
            <a:spLocks noChangeShapeType="1"/>
          </p:cNvSpPr>
          <p:nvPr/>
        </p:nvSpPr>
        <p:spPr bwMode="auto">
          <a:xfrm flipV="1">
            <a:off x="500063" y="812800"/>
            <a:ext cx="8301037" cy="0"/>
          </a:xfrm>
          <a:prstGeom prst="line">
            <a:avLst/>
          </a:prstGeom>
          <a:noFill/>
          <a:ln w="38100">
            <a:solidFill>
              <a:srgbClr val="CC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104" name="Line 6"/>
          <p:cNvSpPr>
            <a:spLocks noChangeShapeType="1"/>
          </p:cNvSpPr>
          <p:nvPr/>
        </p:nvSpPr>
        <p:spPr bwMode="auto">
          <a:xfrm>
            <a:off x="500063" y="857250"/>
            <a:ext cx="8280400" cy="0"/>
          </a:xfrm>
          <a:prstGeom prst="line">
            <a:avLst/>
          </a:prstGeom>
          <a:noFill/>
          <a:ln w="31750">
            <a:solidFill>
              <a:srgbClr val="0099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533399" y="871835"/>
            <a:ext cx="8343901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b="1" dirty="0" smtClean="0">
                <a:solidFill>
                  <a:srgbClr val="009900"/>
                </a:solidFill>
              </a:rPr>
              <a:t>Раздел </a:t>
            </a:r>
            <a:r>
              <a:rPr lang="en-US" sz="2200" b="1" dirty="0" smtClean="0">
                <a:solidFill>
                  <a:srgbClr val="009900"/>
                </a:solidFill>
              </a:rPr>
              <a:t>I</a:t>
            </a:r>
            <a:r>
              <a:rPr lang="ru-RU" sz="2200" b="1" dirty="0" smtClean="0">
                <a:solidFill>
                  <a:srgbClr val="009900"/>
                </a:solidFill>
              </a:rPr>
              <a:t>.</a:t>
            </a:r>
            <a:r>
              <a:rPr lang="en-US" sz="2200" b="1" dirty="0" smtClean="0">
                <a:solidFill>
                  <a:srgbClr val="009900"/>
                </a:solidFill>
              </a:rPr>
              <a:t> </a:t>
            </a:r>
            <a:r>
              <a:rPr lang="ru-RU" sz="2200" b="1" dirty="0">
                <a:solidFill>
                  <a:srgbClr val="009900"/>
                </a:solidFill>
              </a:rPr>
              <a:t>Необходимо учитывать</a:t>
            </a: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DB6ACA5-BFD0-4C85-B8D4-BE623CABE16B}" type="slidenum">
              <a:rPr lang="ru-RU" sz="1400" smtClean="0"/>
              <a:pPr>
                <a:defRPr/>
              </a:pPr>
              <a:t>9</a:t>
            </a:fld>
            <a:endParaRPr lang="ru-RU" sz="1400" dirty="0"/>
          </a:p>
        </p:txBody>
      </p:sp>
      <p:sp>
        <p:nvSpPr>
          <p:cNvPr id="11" name="Rectangle 2"/>
          <p:cNvSpPr>
            <a:spLocks noGrp="1" noChangeArrowheads="1"/>
          </p:cNvSpPr>
          <p:nvPr>
            <p:ph idx="1"/>
          </p:nvPr>
        </p:nvSpPr>
        <p:spPr bwMode="black">
          <a:xfrm>
            <a:off x="533399" y="1609724"/>
            <a:ext cx="8077201" cy="4276725"/>
          </a:xfrm>
          <a:noFill/>
          <a:ln/>
        </p:spPr>
        <p:txBody>
          <a:bodyPr/>
          <a:lstStyle/>
          <a:p>
            <a:pPr marL="0" indent="0">
              <a:spcBef>
                <a:spcPts val="1200"/>
              </a:spcBef>
              <a:buNone/>
            </a:pPr>
            <a:r>
              <a:rPr lang="ru-RU" sz="1800" b="1" dirty="0" smtClean="0">
                <a:solidFill>
                  <a:srgbClr val="C00000"/>
                </a:solidFill>
              </a:rPr>
              <a:t>не отражаются данные по реализации другим </a:t>
            </a:r>
            <a:br>
              <a:rPr lang="ru-RU" sz="1800" b="1" dirty="0" smtClean="0">
                <a:solidFill>
                  <a:srgbClr val="C00000"/>
                </a:solidFill>
              </a:rPr>
            </a:br>
            <a:r>
              <a:rPr lang="ru-RU" sz="1800" b="1" dirty="0" smtClean="0">
                <a:solidFill>
                  <a:srgbClr val="C00000"/>
                </a:solidFill>
              </a:rPr>
              <a:t>юридическим или физическим лицам: </a:t>
            </a:r>
          </a:p>
          <a:p>
            <a:pPr marL="0" indent="0">
              <a:spcBef>
                <a:spcPts val="1200"/>
              </a:spcBef>
              <a:buNone/>
            </a:pPr>
            <a:endParaRPr lang="ru-RU" sz="1800" b="1" dirty="0" smtClean="0">
              <a:solidFill>
                <a:srgbClr val="CC6600"/>
              </a:solidFill>
            </a:endParaRPr>
          </a:p>
          <a:p>
            <a:pPr marL="180975" indent="-180975" algn="just">
              <a:spcBef>
                <a:spcPts val="0"/>
              </a:spcBef>
              <a:spcAft>
                <a:spcPts val="1200"/>
              </a:spcAft>
              <a:buClrTx/>
              <a:tabLst>
                <a:tab pos="542925" algn="l"/>
              </a:tabLst>
            </a:pPr>
            <a:r>
              <a:rPr lang="ru-RU" sz="1800" dirty="0" smtClean="0"/>
              <a:t>сырья и материалов, покупных полуфабрикатов, комплектующих изделий, топлива, строительных материалов, инвентаря, спецодежды и спецоснастки, хозяйственных принадлежностей и прочих материалов, приобретенных для собственных производственных нужд, но не использованных в процессе производства продукции (работ, услуг)</a:t>
            </a:r>
          </a:p>
          <a:p>
            <a:pPr marL="180975" indent="-180975" algn="just">
              <a:spcBef>
                <a:spcPts val="0"/>
              </a:spcBef>
              <a:spcAft>
                <a:spcPts val="1200"/>
              </a:spcAft>
              <a:buClrTx/>
              <a:tabLst>
                <a:tab pos="542925" algn="l"/>
              </a:tabLst>
            </a:pPr>
            <a:r>
              <a:rPr lang="ru-RU" sz="1800" dirty="0" smtClean="0"/>
              <a:t>брака, лома, отходов, полученных в результате производственной деятельности</a:t>
            </a:r>
          </a:p>
          <a:p>
            <a:pPr marL="180975" indent="-180975" algn="just">
              <a:spcBef>
                <a:spcPts val="0"/>
              </a:spcBef>
              <a:spcAft>
                <a:spcPts val="1200"/>
              </a:spcAft>
              <a:buClrTx/>
              <a:tabLst>
                <a:tab pos="542925" algn="l"/>
              </a:tabLst>
            </a:pPr>
            <a:r>
              <a:rPr lang="ru-RU" sz="1800" dirty="0" smtClean="0"/>
              <a:t>материальных ценностей, приобретенных для общехозяйственных и управленческих нужд</a:t>
            </a:r>
          </a:p>
          <a:p>
            <a:pPr marL="180975" indent="-180975" algn="just">
              <a:spcBef>
                <a:spcPts val="0"/>
              </a:spcBef>
              <a:spcAft>
                <a:spcPts val="1200"/>
              </a:spcAft>
              <a:buClrTx/>
              <a:tabLst>
                <a:tab pos="542925" algn="l"/>
              </a:tabLst>
            </a:pPr>
            <a:r>
              <a:rPr lang="ru-RU" sz="1800" dirty="0" smtClean="0"/>
              <a:t>собственных основных средств</a:t>
            </a:r>
          </a:p>
          <a:p>
            <a:pPr>
              <a:buNone/>
            </a:pPr>
            <a:endParaRPr lang="ru-RU" sz="18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algn="just">
              <a:spcBef>
                <a:spcPts val="0"/>
              </a:spcBef>
              <a:spcAft>
                <a:spcPts val="1200"/>
              </a:spcAft>
            </a:pPr>
            <a:endParaRPr lang="ru-RU" sz="1800" b="1" dirty="0" smtClean="0">
              <a:solidFill>
                <a:srgbClr val="CC6600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78426273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Классическая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7963</TotalTime>
  <Words>2109</Words>
  <Application>Microsoft Office PowerPoint</Application>
  <PresentationFormat>Экран (4:3)</PresentationFormat>
  <Paragraphs>299</Paragraphs>
  <Slides>28</Slides>
  <Notes>27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29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Wolf</dc:creator>
  <cp:lastModifiedBy>Борисенко Екатерина Александровна</cp:lastModifiedBy>
  <cp:revision>709</cp:revision>
  <cp:lastPrinted>2020-02-14T11:44:34Z</cp:lastPrinted>
  <dcterms:created xsi:type="dcterms:W3CDTF">2010-06-18T09:27:04Z</dcterms:created>
  <dcterms:modified xsi:type="dcterms:W3CDTF">2020-04-14T07:10:15Z</dcterms:modified>
</cp:coreProperties>
</file>