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996" r:id="rId1"/>
  </p:sldMasterIdLst>
  <p:notesMasterIdLst>
    <p:notesMasterId r:id="rId16"/>
  </p:notesMasterIdLst>
  <p:sldIdLst>
    <p:sldId id="256" r:id="rId2"/>
    <p:sldId id="258" r:id="rId3"/>
    <p:sldId id="397" r:id="rId4"/>
    <p:sldId id="394" r:id="rId5"/>
    <p:sldId id="398" r:id="rId6"/>
    <p:sldId id="268" r:id="rId7"/>
    <p:sldId id="269" r:id="rId8"/>
    <p:sldId id="404" r:id="rId9"/>
    <p:sldId id="406" r:id="rId10"/>
    <p:sldId id="407" r:id="rId11"/>
    <p:sldId id="401" r:id="rId12"/>
    <p:sldId id="395" r:id="rId13"/>
    <p:sldId id="400" r:id="rId14"/>
    <p:sldId id="265" r:id="rId15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2102" autoAdjust="0"/>
  </p:normalViewPr>
  <p:slideViewPr>
    <p:cSldViewPr>
      <p:cViewPr varScale="1">
        <p:scale>
          <a:sx n="97" d="100"/>
          <a:sy n="97" d="100"/>
        </p:scale>
        <p:origin x="-12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C67C30-9F21-408E-A6CA-D48C0C675527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935DD-6B1D-4A3C-A823-324D54A74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203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E6D26-C2AF-4F09-8C63-69996869DD21}" type="datetime1">
              <a:rPr lang="ru-RU" smtClean="0"/>
              <a:pPr/>
              <a:t>21.02.2022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C682-8A6E-4E57-B764-37198362C9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06313-2786-483D-A19F-045A52CCD1E8}" type="datetime1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C682-8A6E-4E57-B764-37198362C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361B-40E1-4E11-9705-A1F77A892A8E}" type="datetime1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C682-8A6E-4E57-B764-37198362C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2D6A-B4BF-461B-8AE3-B95FC5F033A3}" type="datetime1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C682-8A6E-4E57-B764-37198362C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0017-1FA3-4218-BEBA-7C2AB9DA78CD}" type="datetime1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C682-8A6E-4E57-B764-37198362C9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F0FAE-BFFD-4B75-91A0-89D8C3A53801}" type="datetime1">
              <a:rPr lang="ru-RU" smtClean="0"/>
              <a:pPr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C682-8A6E-4E57-B764-37198362C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AF9E-C48B-46E2-9107-B53357E55979}" type="datetime1">
              <a:rPr lang="ru-RU" smtClean="0"/>
              <a:pPr/>
              <a:t>21.02.2022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C682-8A6E-4E57-B764-37198362C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D5B6-B55C-4C08-8CCF-851B9B9569F3}" type="datetime1">
              <a:rPr lang="ru-RU" smtClean="0"/>
              <a:pPr/>
              <a:t>21.02.2022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C682-8A6E-4E57-B764-37198362C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D5D3-261E-43FA-A862-6ACFE3423DAA}" type="datetime1">
              <a:rPr lang="ru-RU" smtClean="0"/>
              <a:pPr/>
              <a:t>21.02.2022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C682-8A6E-4E57-B764-37198362C9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8E97-09B8-4462-87A5-652D4EBAB174}" type="datetime1">
              <a:rPr lang="ru-RU" smtClean="0"/>
              <a:pPr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C682-8A6E-4E57-B764-37198362C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F60F-8B2C-406D-BDF3-01E388AA2AD6}" type="datetime1">
              <a:rPr lang="ru-RU" smtClean="0"/>
              <a:pPr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C682-8A6E-4E57-B764-37198362C9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F5A3785-50BC-4534-9BB9-1E1621CE16E4}" type="datetime1">
              <a:rPr lang="ru-RU" smtClean="0"/>
              <a:pPr/>
              <a:t>21.02.2022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616C682-8A6E-4E57-B764-37198362C9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-respondent.belstat.gov.by/belstat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belstat.gov.by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008112" y="-12700"/>
            <a:ext cx="8135888" cy="777404"/>
          </a:xfrm>
          <a:prstGeom prst="rect">
            <a:avLst/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-20000"/>
                      </a14:imgEffect>
                    </a14:imgLayer>
                  </a14:imgProps>
                </a:ext>
              </a:extLst>
            </a:blip>
            <a:srcRect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5371" y="1628800"/>
            <a:ext cx="7704857" cy="309634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Порядок заполнения формы государственной статистической отчетности </a:t>
            </a:r>
            <a:r>
              <a:rPr lang="ru-RU" sz="36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12-цены (опт)</a:t>
            </a:r>
            <a:r>
              <a:rPr lang="ru-RU" sz="36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«Отчет о ценах оптовых продаж товаров (продукции)»</a:t>
            </a:r>
            <a:endParaRPr lang="ru-RU" sz="3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051720" y="67221"/>
            <a:ext cx="7020272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Национальный статистический комитет Республики </a:t>
            </a:r>
            <a:r>
              <a:rPr lang="ru-RU" sz="16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Беларусь</a:t>
            </a:r>
            <a:endParaRPr lang="en-US" sz="1600" b="1" dirty="0" smtClean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ГЛАВНОЕ СТАТИСТИЧЕСКОЕ УПРАВЛЕНИЕ ГОМЕЛЬСКОЙ ОБЛАСТИ</a:t>
            </a:r>
            <a:endParaRPr lang="en-US" sz="1200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Изображение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488"/>
            <a:ext cx="672207" cy="672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C682-8A6E-4E57-B764-37198362C9EB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332000" y="266700"/>
            <a:ext cx="7498080" cy="633224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</a:t>
            </a:r>
            <a:r>
              <a:rPr lang="ru-RU" sz="4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12-цены</a:t>
            </a:r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(опт)</a:t>
            </a:r>
            <a:endParaRPr lang="ru-RU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259525" y="980728"/>
            <a:ext cx="7704963" cy="3024336"/>
            <a:chOff x="1137285" y="5767375"/>
            <a:chExt cx="7704963" cy="3024336"/>
          </a:xfrm>
        </p:grpSpPr>
        <p:sp>
          <p:nvSpPr>
            <p:cNvPr id="8" name="Объект 11"/>
            <p:cNvSpPr txBox="1">
              <a:spLocks/>
            </p:cNvSpPr>
            <p:nvPr/>
          </p:nvSpPr>
          <p:spPr>
            <a:xfrm>
              <a:off x="1137285" y="5767375"/>
              <a:ext cx="7704963" cy="3024336"/>
            </a:xfrm>
            <a:prstGeom prst="rect">
              <a:avLst/>
            </a:prstGeom>
            <a:solidFill>
              <a:schemeClr val="bg1"/>
            </a:solidFill>
          </p:spPr>
          <p:txBody>
            <a:bodyPr>
              <a:normAutofit/>
            </a:bodyPr>
            <a:lstStyle>
              <a:lvl1pPr marL="365760" indent="-283464" algn="l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/>
                <a:buChar char=""/>
                <a:defRPr kumimoji="0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37744" algn="l" rtl="0" eaLnBrk="1" latinLnBrk="0" hangingPunct="1">
                <a:lnSpc>
                  <a:spcPct val="100000"/>
                </a:lnSpc>
                <a:spcBef>
                  <a:spcPts val="550"/>
                </a:spcBef>
                <a:buClr>
                  <a:schemeClr val="accent1"/>
                </a:buClr>
                <a:buFont typeface="Verdana"/>
                <a:buChar char="◦"/>
                <a:defRPr kumimoji="0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86968" indent="-228600" algn="l" rtl="0" eaLnBrk="1" latinLnBrk="0" hangingPunct="1">
                <a:lnSpc>
                  <a:spcPct val="100000"/>
                </a:lnSpc>
                <a:spcBef>
                  <a:spcPct val="20000"/>
                </a:spcBef>
                <a:buClr>
                  <a:schemeClr val="accent2"/>
                </a:buClr>
                <a:buFont typeface="Wingdings 2"/>
                <a:buChar char="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97280" indent="-173736" algn="l" rtl="0" eaLnBrk="1" latinLnBrk="0" hangingPunct="1">
                <a:lnSpc>
                  <a:spcPct val="100000"/>
                </a:lnSpc>
                <a:spcBef>
                  <a:spcPct val="20000"/>
                </a:spcBef>
                <a:buClr>
                  <a:schemeClr val="accent3"/>
                </a:buClr>
                <a:buFont typeface="Wingdings 2"/>
                <a:buChar char="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8448" indent="-182880" algn="l" rtl="0" eaLnBrk="1" latinLnBrk="0" hangingPunct="1">
                <a:lnSpc>
                  <a:spcPct val="100000"/>
                </a:lnSpc>
                <a:spcBef>
                  <a:spcPct val="20000"/>
                </a:spcBef>
                <a:buClr>
                  <a:schemeClr val="accent4"/>
                </a:buClr>
                <a:buFont typeface="Wingdings 2"/>
                <a:buChar char="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08760" indent="-182880" algn="l" rtl="0" eaLnBrk="1" latinLnBrk="0" hangingPunct="1">
                <a:lnSpc>
                  <a:spcPct val="100000"/>
                </a:lnSpc>
                <a:spcBef>
                  <a:spcPct val="20000"/>
                </a:spcBef>
                <a:buClr>
                  <a:schemeClr val="accent5"/>
                </a:buClr>
                <a:buFont typeface="Wingdings 2"/>
                <a:buChar char="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719072" indent="-182880" algn="l" rtl="0" eaLnBrk="1" latinLnBrk="0" hangingPunct="1">
                <a:lnSpc>
                  <a:spcPct val="100000"/>
                </a:lnSpc>
                <a:spcBef>
                  <a:spcPct val="20000"/>
                </a:spcBef>
                <a:buClr>
                  <a:schemeClr val="accent6"/>
                </a:buClr>
                <a:buFont typeface="Wingdings 2"/>
                <a:buChar char="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0240" indent="-182880" algn="l" rtl="0" eaLnBrk="1" latinLnBrk="0" hangingPunct="1">
                <a:lnSpc>
                  <a:spcPct val="100000"/>
                </a:lnSpc>
                <a:spcBef>
                  <a:spcPct val="20000"/>
                </a:spcBef>
                <a:buClr>
                  <a:schemeClr val="accent6"/>
                </a:buClr>
                <a:buFont typeface="Wingdings 2"/>
                <a:buChar char="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30552" indent="-182880" algn="l" rtl="0" eaLnBrk="1" latinLnBrk="0" hangingPunct="1">
                <a:lnSpc>
                  <a:spcPct val="100000"/>
                </a:lnSpc>
                <a:spcBef>
                  <a:spcPct val="20000"/>
                </a:spcBef>
                <a:buClr>
                  <a:schemeClr val="accent6"/>
                </a:buClr>
                <a:buFont typeface="Wingdings 2"/>
                <a:buChar char="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  <a:extLst/>
            </a:lstStyle>
            <a:p>
              <a:pPr marL="0" indent="0" algn="r">
                <a:spcBef>
                  <a:spcPts val="0"/>
                </a:spcBef>
                <a:buFont typeface="Wingdings 2"/>
                <a:buNone/>
              </a:pPr>
              <a:r>
                <a:rPr lang="ru-RU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Таблица </a:t>
              </a:r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 algn="ctr">
                <a:spcBef>
                  <a:spcPts val="0"/>
                </a:spcBef>
                <a:buFont typeface="Wingdings 2"/>
                <a:buNone/>
              </a:pPr>
              <a:r>
                <a:rPr lang="ru-RU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Сведения об новых и подлежащих замене товарах-представителях</a:t>
              </a:r>
            </a:p>
          </p:txBody>
        </p:sp>
        <p:graphicFrame>
          <p:nvGraphicFramePr>
            <p:cNvPr id="9" name="Объект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12565420"/>
                </p:ext>
              </p:extLst>
            </p:nvPr>
          </p:nvGraphicFramePr>
          <p:xfrm>
            <a:off x="1231900" y="6247147"/>
            <a:ext cx="7594600" cy="2117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5" name="Документ" r:id="rId3" imgW="10580670" imgH="2939979" progId="Word.Document.12">
                    <p:embed/>
                  </p:oleObj>
                </mc:Choice>
                <mc:Fallback>
                  <p:oleObj name="Документ" r:id="rId3" imgW="10580670" imgH="2939979" progId="Word.Document.12">
                    <p:embed/>
                    <p:pic>
                      <p:nvPicPr>
                        <p:cNvPr id="9" name="Объект 8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231900" y="6247147"/>
                          <a:ext cx="7594600" cy="21177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>
            <a:off x="1435608" y="3578224"/>
            <a:ext cx="7498080" cy="2947120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ru-RU" sz="1600" spc="2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случае прекращения реализации отобранного товара-представителя, его заменяют аналогичным товаром.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ru-RU" sz="1600" spc="2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ru-RU" sz="1600" spc="2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Графа Б организацией не заполняется.</a:t>
            </a:r>
          </a:p>
        </p:txBody>
      </p:sp>
    </p:spTree>
    <p:extLst>
      <p:ext uri="{BB962C8B-B14F-4D97-AF65-F5344CB8AC3E}">
        <p14:creationId xmlns:p14="http://schemas.microsoft.com/office/powerpoint/2010/main" val="80615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ru-RU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форме </a:t>
            </a:r>
            <a:r>
              <a:rPr lang="ru-RU" b="1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12-цены</a:t>
            </a:r>
            <a:r>
              <a:rPr lang="ru-RU" spc="2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b="1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опт</a:t>
            </a:r>
            <a:r>
              <a:rPr lang="en-US" b="1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82296" indent="0" algn="ctr">
              <a:buNone/>
            </a:pPr>
            <a:r>
              <a:rPr lang="ru-RU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</a:t>
            </a:r>
            <a:r>
              <a:rPr lang="ru-RU" dirty="0" smtClean="0"/>
              <a:t> </a:t>
            </a:r>
            <a:r>
              <a:rPr lang="ru-RU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режиме</a:t>
            </a:r>
            <a:r>
              <a:rPr lang="ru-RU" dirty="0"/>
              <a:t> </a:t>
            </a:r>
            <a:r>
              <a:rPr lang="en-US" spc="2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</a:t>
            </a:r>
            <a:r>
              <a:rPr lang="ru-RU" spc="2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en-US" spc="2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line:</a:t>
            </a:r>
            <a:r>
              <a:rPr lang="ru-RU" spc="2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pc="2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97</a:t>
            </a:r>
            <a:r>
              <a:rPr lang="ru-RU" b="1" spc="2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респондентов</a:t>
            </a:r>
            <a:endParaRPr lang="en-US" spc="2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buNone/>
            </a:pPr>
            <a:endParaRPr lang="ru-RU" spc="2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400" spc="2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Инструкция</a:t>
            </a:r>
            <a:r>
              <a:rPr lang="ru-RU" sz="2400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использованию режима </a:t>
            </a:r>
            <a:r>
              <a:rPr lang="en-US" sz="24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</a:t>
            </a:r>
            <a:r>
              <a:rPr lang="ru-RU" sz="24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en-US" sz="24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line</a:t>
            </a:r>
            <a:r>
              <a:rPr lang="ru-RU" sz="24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контактные данные службы технической поддержки доступны на сайте Национального статистического комитета Республики Беларусь </a:t>
            </a:r>
          </a:p>
          <a:p>
            <a:pPr>
              <a:buFontTx/>
              <a:buNone/>
            </a:pPr>
            <a:r>
              <a:rPr lang="ru-RU" sz="2800" dirty="0">
                <a:solidFill>
                  <a:srgbClr val="FF0000"/>
                </a:solidFill>
                <a:hlinkClick r:id="rId2"/>
              </a:rPr>
              <a:t>http://e-respondent.belstat.gov.by/belstat</a:t>
            </a:r>
            <a:r>
              <a:rPr lang="ru-RU" sz="2800" dirty="0" smtClean="0">
                <a:solidFill>
                  <a:srgbClr val="FF0000"/>
                </a:solidFill>
                <a:hlinkClick r:id="rId2"/>
              </a:rPr>
              <a:t>/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C682-8A6E-4E57-B764-37198362C9EB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2000" y="266700"/>
            <a:ext cx="7498080" cy="633224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Веб-портал </a:t>
            </a:r>
            <a:r>
              <a:rPr lang="ru-RU" sz="4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Белстата</a:t>
            </a:r>
            <a:endParaRPr lang="ru-RU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8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331640" y="1268760"/>
            <a:ext cx="7602048" cy="5184576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ru-RU" sz="1800" spc="2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пользоваться </a:t>
            </a:r>
            <a:r>
              <a:rPr lang="ru-RU" sz="18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индивидуальным перечнем форм государственной статистической отчетности на текущий год и в разбивке по месяцам;</a:t>
            </a:r>
          </a:p>
          <a:p>
            <a:pPr algn="just">
              <a:lnSpc>
                <a:spcPct val="120000"/>
              </a:lnSpc>
            </a:pPr>
            <a:r>
              <a:rPr lang="ru-RU" sz="1800" spc="2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ежедневно </a:t>
            </a:r>
            <a:r>
              <a:rPr lang="ru-RU" sz="18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отслеживать информацию о формах, по которым идет сбор отчетности;</a:t>
            </a:r>
          </a:p>
          <a:p>
            <a:pPr algn="just">
              <a:lnSpc>
                <a:spcPct val="120000"/>
              </a:lnSpc>
            </a:pPr>
            <a:r>
              <a:rPr lang="ru-RU" sz="1800" spc="2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получать оповещения </a:t>
            </a:r>
            <a:r>
              <a:rPr lang="ru-RU" sz="18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предстоящей дате представления отчета в соответствии с графиком сбора;</a:t>
            </a:r>
          </a:p>
          <a:p>
            <a:pPr algn="just">
              <a:lnSpc>
                <a:spcPct val="120000"/>
              </a:lnSpc>
            </a:pPr>
            <a:r>
              <a:rPr lang="ru-RU" sz="1800" spc="2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обеспечивать защиту </a:t>
            </a:r>
            <a:r>
              <a:rPr lang="ru-RU" sz="18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конфиденциальных данных в личном кабинете респондента за счет использования средств электронной цифровой подписи;</a:t>
            </a:r>
          </a:p>
          <a:p>
            <a:pPr algn="just">
              <a:lnSpc>
                <a:spcPct val="120000"/>
              </a:lnSpc>
            </a:pPr>
            <a:r>
              <a:rPr lang="ru-RU" sz="1800" spc="2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получить электронную квитанцию, </a:t>
            </a:r>
            <a:r>
              <a:rPr lang="ru-RU" sz="18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которая либо подтверждает доставку и принятие отчета в обработку, либо указывает, по каким причинам отчет в обработку не принят</a:t>
            </a:r>
            <a:r>
              <a:rPr lang="ru-RU" sz="1800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C682-8A6E-4E57-B764-37198362C9EB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2000" y="266700"/>
            <a:ext cx="7498080" cy="633224"/>
          </a:xfrm>
          <a:prstGeom prst="rect">
            <a:avLst/>
          </a:prstGeom>
        </p:spPr>
        <p:txBody>
          <a:bodyPr anchor="ctr">
            <a:normAutofit fontScale="5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Веб-портал </a:t>
            </a:r>
            <a:r>
              <a:rPr lang="ru-RU" sz="4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Белстата</a:t>
            </a:r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предоставляет респонденту возможность:</a:t>
            </a:r>
            <a:endParaRPr lang="ru-RU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61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ru-RU" sz="1800" spc="2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сформировать, сохранить и распечатать </a:t>
            </a:r>
            <a:r>
              <a:rPr lang="ru-RU" sz="18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форму внешнего представления отчета, представленного в виде электронного документа;</a:t>
            </a:r>
            <a:endParaRPr lang="ru-RU" sz="2400" spc="2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ru-RU" sz="1800" spc="2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получить</a:t>
            </a:r>
            <a:r>
              <a:rPr lang="ru-RU" sz="1800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доступ к своим первичным статистическим данным по отчетам, ранее представленным посредством веб-портала </a:t>
            </a:r>
            <a:r>
              <a:rPr lang="ru-RU" sz="1800" spc="2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Белстата</a:t>
            </a:r>
            <a:r>
              <a:rPr lang="ru-RU" sz="18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ru-RU" sz="1800" spc="2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узнать</a:t>
            </a:r>
            <a:r>
              <a:rPr lang="ru-RU" sz="1800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допущенных в текущем году нарушениях отчетной дисциплины</a:t>
            </a:r>
            <a:r>
              <a:rPr lang="ru-RU" sz="1800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ru-RU" sz="1800" spc="2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800" spc="2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направить</a:t>
            </a:r>
            <a:r>
              <a:rPr lang="ru-RU" sz="1800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службу технической поддержки сообщение о возникшей при работе с веб-порталом проблеме и в кратчайшие сроки получить квалифицированную помощь</a:t>
            </a:r>
            <a:r>
              <a:rPr lang="ru-RU" sz="1800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800" spc="2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C682-8A6E-4E57-B764-37198362C9EB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2000" y="266700"/>
            <a:ext cx="7498080" cy="633224"/>
          </a:xfrm>
          <a:prstGeom prst="rect">
            <a:avLst/>
          </a:prstGeom>
        </p:spPr>
        <p:txBody>
          <a:bodyPr anchor="ctr">
            <a:normAutofit fontScale="5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Веб-портал </a:t>
            </a:r>
            <a:r>
              <a:rPr lang="ru-RU" sz="4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Белстата</a:t>
            </a:r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предоставляет респонденту возможность:</a:t>
            </a:r>
          </a:p>
        </p:txBody>
      </p:sp>
    </p:spTree>
    <p:extLst>
      <p:ext uri="{BB962C8B-B14F-4D97-AF65-F5344CB8AC3E}">
        <p14:creationId xmlns:p14="http://schemas.microsoft.com/office/powerpoint/2010/main" val="6730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80920" cy="116205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Благодарю за внимание!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C682-8A6E-4E57-B764-37198362C9EB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2000" y="274638"/>
            <a:ext cx="3600040" cy="778098"/>
          </a:xfrm>
        </p:spPr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Содержание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2001" y="1663824"/>
            <a:ext cx="7560000" cy="2845296"/>
          </a:xfrm>
        </p:spPr>
        <p:txBody>
          <a:bodyPr>
            <a:normAutofit/>
          </a:bodyPr>
          <a:lstStyle/>
          <a:p>
            <a:pPr marL="596646" indent="-514350">
              <a:spcAft>
                <a:spcPts val="1800"/>
              </a:spcAft>
              <a:buFont typeface="+mj-lt"/>
              <a:buAutoNum type="arabicPeriod"/>
            </a:pPr>
            <a:r>
              <a:rPr 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Порядок заполнения формы </a:t>
            </a:r>
            <a:r>
              <a:rPr lang="en-US" sz="26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12‑</a:t>
            </a:r>
            <a:r>
              <a:rPr lang="ru-RU" sz="26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цены</a:t>
            </a:r>
            <a:r>
              <a:rPr lang="ru-RU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6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(опт)</a:t>
            </a:r>
            <a:r>
              <a:rPr 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596646" lvl="0" indent="-514350">
              <a:spcAft>
                <a:spcPts val="1800"/>
              </a:spcAft>
              <a:buFont typeface="+mj-lt"/>
              <a:buAutoNum type="arabicPeriod"/>
            </a:pPr>
            <a:r>
              <a:rPr 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</a:t>
            </a:r>
            <a:r>
              <a:rPr lang="ru-RU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работе веб-портала.</a:t>
            </a:r>
          </a:p>
          <a:p>
            <a:pPr marL="596646" lvl="0" indent="-514350">
              <a:buFont typeface="+mj-lt"/>
              <a:buAutoNum type="arabicPeriod"/>
            </a:pPr>
            <a:r>
              <a:rPr lang="ru-RU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Вопрос-ответ</a:t>
            </a:r>
            <a:r>
              <a:rPr 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ru-RU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C682-8A6E-4E57-B764-37198362C9E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2000" y="1412776"/>
            <a:ext cx="7498080" cy="4835624"/>
          </a:xfrm>
        </p:spPr>
        <p:txBody>
          <a:bodyPr>
            <a:normAutofit/>
          </a:bodyPr>
          <a:lstStyle/>
          <a:p>
            <a:pPr algn="just"/>
            <a:r>
              <a:rPr lang="ru-RU" sz="2500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Бланк формы  и указания по заполнению формы утверждены </a:t>
            </a:r>
            <a:r>
              <a:rPr lang="ru-RU" sz="25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ru-RU" sz="2500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остановлением  Национального статистического комитета Республики Беларусь от 02.09.2020 №110.</a:t>
            </a:r>
          </a:p>
          <a:p>
            <a:pPr algn="just"/>
            <a:endParaRPr lang="ru-RU" sz="2500" spc="2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2500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Наблюдение за ценами оптовых продаж товаров (продукции) является выборочным.</a:t>
            </a:r>
          </a:p>
          <a:p>
            <a:pPr algn="just"/>
            <a:endParaRPr lang="ru-RU" sz="2500" spc="2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2500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Отбор организаций осуществляется </a:t>
            </a:r>
            <a:r>
              <a:rPr lang="ru-RU" sz="2500" spc="2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Белстатом</a:t>
            </a:r>
            <a:r>
              <a:rPr lang="ru-RU" sz="2500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500" spc="2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C682-8A6E-4E57-B764-37198362C9EB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332000" y="266700"/>
            <a:ext cx="7498080" cy="633224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</a:t>
            </a:r>
            <a:r>
              <a:rPr lang="ru-RU" sz="4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12-цены</a:t>
            </a:r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(опт)</a:t>
            </a:r>
            <a:endParaRPr lang="ru-RU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06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871736"/>
            <a:ext cx="7602048" cy="685056"/>
          </a:xfrm>
        </p:spPr>
        <p:txBody>
          <a:bodyPr>
            <a:normAutofit/>
          </a:bodyPr>
          <a:lstStyle/>
          <a:p>
            <a:pPr marL="82296" indent="0">
              <a:spcBef>
                <a:spcPts val="0"/>
              </a:spcBef>
              <a:buNone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Бланк формы и указания по ее заполнению размещаются на официальном сайте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Бестата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belstat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.</a:t>
            </a:r>
            <a:r>
              <a:rPr lang="en-US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gov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.</a:t>
            </a: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by</a:t>
            </a: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рубрике </a:t>
            </a:r>
            <a:r>
              <a:rPr lang="ru-RU" sz="16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«Респондентам»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C682-8A6E-4E57-B764-37198362C9EB}" type="slidenum">
              <a:rPr lang="ru-RU" smtClean="0"/>
              <a:pPr/>
              <a:t>4</a:t>
            </a:fld>
            <a:endParaRPr lang="ru-RU"/>
          </a:p>
        </p:txBody>
      </p:sp>
      <p:grpSp>
        <p:nvGrpSpPr>
          <p:cNvPr id="24" name="Группа 23"/>
          <p:cNvGrpSpPr/>
          <p:nvPr/>
        </p:nvGrpSpPr>
        <p:grpSpPr>
          <a:xfrm>
            <a:off x="1475656" y="1484784"/>
            <a:ext cx="7137992" cy="5184576"/>
            <a:chOff x="1475656" y="1700808"/>
            <a:chExt cx="6968434" cy="5080992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75656" y="1700808"/>
              <a:ext cx="6968434" cy="5080992"/>
            </a:xfrm>
            <a:prstGeom prst="rect">
              <a:avLst/>
            </a:prstGeom>
          </p:spPr>
        </p:pic>
        <p:sp>
          <p:nvSpPr>
            <p:cNvPr id="6" name="Овал 5"/>
            <p:cNvSpPr/>
            <p:nvPr/>
          </p:nvSpPr>
          <p:spPr>
            <a:xfrm>
              <a:off x="5868144" y="1700808"/>
              <a:ext cx="1152128" cy="28803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1547664" y="2996952"/>
              <a:ext cx="1656184" cy="28803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3303689" y="6525344"/>
              <a:ext cx="836263" cy="21602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76355" y="3282330"/>
              <a:ext cx="3767735" cy="3162102"/>
            </a:xfrm>
            <a:prstGeom prst="rect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25400" dist="127000" dir="2700000" algn="tl" rotWithShape="0">
                <a:prstClr val="black">
                  <a:alpha val="40000"/>
                </a:prstClr>
              </a:outerShdw>
            </a:effectLst>
          </p:spPr>
        </p:pic>
        <p:cxnSp>
          <p:nvCxnSpPr>
            <p:cNvPr id="11" name="Прямая со стрелкой 10"/>
            <p:cNvCxnSpPr>
              <a:stCxn id="8" idx="7"/>
            </p:cNvCxnSpPr>
            <p:nvPr/>
          </p:nvCxnSpPr>
          <p:spPr>
            <a:xfrm flipV="1">
              <a:off x="4017484" y="6237312"/>
              <a:ext cx="626524" cy="319668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4767252" y="6237312"/>
              <a:ext cx="153294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475656" y="2204864"/>
              <a:ext cx="468052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Заголовок 1"/>
          <p:cNvSpPr txBox="1">
            <a:spLocks/>
          </p:cNvSpPr>
          <p:nvPr/>
        </p:nvSpPr>
        <p:spPr>
          <a:xfrm>
            <a:off x="1332000" y="266700"/>
            <a:ext cx="7498080" cy="633224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</a:t>
            </a:r>
            <a:r>
              <a:rPr lang="ru-RU" sz="4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12-цены</a:t>
            </a:r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(опт)</a:t>
            </a:r>
            <a:endParaRPr lang="ru-RU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94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456" y="1772816"/>
            <a:ext cx="7791032" cy="4325411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2000" y="1052736"/>
            <a:ext cx="7498080" cy="72008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1800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Срок </a:t>
            </a:r>
            <a:r>
              <a:rPr lang="ru-RU" sz="18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представления </a:t>
            </a:r>
            <a:r>
              <a:rPr lang="ru-RU" sz="1800" spc="2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17-го </a:t>
            </a:r>
            <a:r>
              <a:rPr lang="ru-RU" sz="1800" spc="2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числа </a:t>
            </a:r>
            <a:r>
              <a:rPr lang="ru-RU" sz="1800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после </a:t>
            </a:r>
            <a:r>
              <a:rPr lang="ru-RU" sz="18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отчетного периода </a:t>
            </a:r>
            <a:r>
              <a:rPr lang="ru-RU" sz="1800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82296" indent="0" algn="just">
              <a:spcBef>
                <a:spcPts val="0"/>
              </a:spcBef>
              <a:buNone/>
            </a:pPr>
            <a:r>
              <a:rPr lang="ru-RU" sz="1400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1400" spc="2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16 числа предыдущего месяца по 15 число отчетного месяца</a:t>
            </a:r>
            <a:r>
              <a:rPr lang="ru-RU" sz="1400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ru-RU" sz="1400" spc="2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C682-8A6E-4E57-B764-37198362C9EB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2000" y="266700"/>
            <a:ext cx="7498080" cy="633224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</a:t>
            </a:r>
            <a:r>
              <a:rPr lang="ru-RU" sz="4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12-цены</a:t>
            </a:r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(опт)</a:t>
            </a:r>
            <a:endParaRPr lang="ru-RU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131840" y="2204864"/>
            <a:ext cx="1872208" cy="36004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131840" y="5615348"/>
            <a:ext cx="1224136" cy="54995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7164288" y="5661248"/>
            <a:ext cx="1593784" cy="47794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80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>
            <a:normAutofit lnSpcReduction="10000"/>
          </a:bodyPr>
          <a:lstStyle/>
          <a:p>
            <a:pPr lvl="0" algn="just">
              <a:defRPr/>
            </a:pPr>
            <a:r>
              <a:rPr lang="ru-RU" sz="25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отчете отражаются данные по товарам-представителям, </a:t>
            </a:r>
            <a:r>
              <a:rPr lang="ru-RU" sz="2500" spc="2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закодированным</a:t>
            </a:r>
            <a:r>
              <a:rPr lang="ru-RU" sz="25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</a:t>
            </a:r>
            <a:r>
              <a:rPr lang="ru-RU" sz="2500" spc="2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доведенным</a:t>
            </a:r>
            <a:r>
              <a:rPr lang="ru-RU" sz="25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организации органами государственной статистики.</a:t>
            </a:r>
          </a:p>
          <a:p>
            <a:pPr marL="0" lvl="0" indent="450000" algn="just">
              <a:defRPr/>
            </a:pP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>
              <a:lnSpc>
                <a:spcPct val="110000"/>
              </a:lnSpc>
              <a:defRPr/>
            </a:pPr>
            <a:r>
              <a:rPr lang="ru-RU" sz="25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Отчет заполняется на основании данных </a:t>
            </a:r>
            <a:r>
              <a:rPr lang="ru-RU" sz="2500" spc="2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товарно-транспортных накладных, товарных накладных, </a:t>
            </a:r>
            <a:r>
              <a:rPr lang="ru-RU" sz="25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других</a:t>
            </a:r>
            <a:r>
              <a:rPr lang="ru-RU" sz="2500" spc="2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500" spc="2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первичных учетных</a:t>
            </a:r>
            <a:r>
              <a:rPr lang="ru-RU" sz="2500" spc="2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500" spc="2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документов.</a:t>
            </a:r>
          </a:p>
          <a:p>
            <a:pPr lvl="0" algn="just">
              <a:lnSpc>
                <a:spcPct val="110000"/>
              </a:lnSpc>
              <a:defRPr/>
            </a:pPr>
            <a:endParaRPr lang="ru-RU" sz="2500" spc="2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>
              <a:lnSpc>
                <a:spcPct val="110000"/>
              </a:lnSpc>
              <a:defRPr/>
            </a:pPr>
            <a:r>
              <a:rPr lang="ru-RU" sz="25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Данные в отчете отражаются </a:t>
            </a:r>
            <a:r>
              <a:rPr lang="ru-RU" sz="2500" spc="2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рублях</a:t>
            </a:r>
            <a:r>
              <a:rPr lang="ru-RU" sz="25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с двумя знаками после запятой</a:t>
            </a:r>
            <a:r>
              <a:rPr lang="ru-RU" sz="2500" spc="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5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C682-8A6E-4E57-B764-37198362C9EB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332000" y="266700"/>
            <a:ext cx="7498080" cy="633224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</a:t>
            </a:r>
            <a:r>
              <a:rPr lang="ru-RU" sz="4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12-цены</a:t>
            </a:r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(опт)</a:t>
            </a:r>
            <a:endParaRPr lang="ru-RU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98080" cy="1143000"/>
          </a:xfrm>
        </p:spPr>
        <p:txBody>
          <a:bodyPr>
            <a:normAutofit/>
          </a:bodyPr>
          <a:lstStyle/>
          <a:p>
            <a:r>
              <a:rPr lang="ru-RU" sz="3000" dirty="0" smtClean="0"/>
              <a:t>Не включаются в средние цены товаров-представителей цены</a:t>
            </a: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340768"/>
            <a:ext cx="7920880" cy="4968552"/>
          </a:xfrm>
        </p:spPr>
        <p:txBody>
          <a:bodyPr>
            <a:noAutofit/>
          </a:bodyPr>
          <a:lstStyle/>
          <a:p>
            <a:pPr algn="just"/>
            <a:r>
              <a:rPr lang="ru-RU" sz="2200" dirty="0"/>
              <a:t>т</a:t>
            </a:r>
            <a:r>
              <a:rPr lang="ru-RU" sz="2200" dirty="0" smtClean="0"/>
              <a:t>оваров-представителей, отпущенных для переработки в собственном производстве, а также на внутрихозяйственные нужды организации; </a:t>
            </a:r>
          </a:p>
          <a:p>
            <a:pPr algn="just"/>
            <a:r>
              <a:rPr lang="ru-RU" sz="2200" dirty="0"/>
              <a:t>т</a:t>
            </a:r>
            <a:r>
              <a:rPr lang="ru-RU" sz="2200" dirty="0" smtClean="0"/>
              <a:t>оваров-представителей собственного производства, отпущенных своим структурным подразделениям, включая собственную розничную торговую сеть;</a:t>
            </a:r>
          </a:p>
          <a:p>
            <a:pPr algn="just"/>
            <a:r>
              <a:rPr lang="ru-RU" sz="2200" dirty="0"/>
              <a:t>с</a:t>
            </a:r>
            <a:r>
              <a:rPr lang="ru-RU" sz="2200" dirty="0" smtClean="0"/>
              <a:t>ырья, отпущенного на давальческих условиях в другие организации для промышленной переработки или доработки;</a:t>
            </a:r>
          </a:p>
          <a:p>
            <a:pPr algn="just"/>
            <a:r>
              <a:rPr lang="ru-RU" sz="2200" dirty="0"/>
              <a:t>т</a:t>
            </a:r>
            <a:r>
              <a:rPr lang="ru-RU" sz="2200" dirty="0" smtClean="0"/>
              <a:t>оваров-представителей, отпущенных для закладки в государственный материальный резерв;</a:t>
            </a:r>
          </a:p>
          <a:p>
            <a:pPr algn="just"/>
            <a:r>
              <a:rPr lang="ru-RU" sz="2200" dirty="0"/>
              <a:t>т</a:t>
            </a:r>
            <a:r>
              <a:rPr lang="ru-RU" sz="2200" dirty="0" smtClean="0"/>
              <a:t>ары, проданной с товаром-представителем, на которую установлены залоговые цены.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C682-8A6E-4E57-B764-37198362C9EB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C682-8A6E-4E57-B764-37198362C9EB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332000" y="266700"/>
            <a:ext cx="7498080" cy="633224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</a:t>
            </a:r>
            <a:r>
              <a:rPr lang="ru-RU" sz="4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12-цены</a:t>
            </a:r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(опт)</a:t>
            </a:r>
            <a:endParaRPr lang="ru-RU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1228725" y="836712"/>
            <a:ext cx="7704963" cy="3024336"/>
          </a:xfrm>
        </p:spPr>
        <p:txBody>
          <a:bodyPr>
            <a:normAutofit/>
          </a:bodyPr>
          <a:lstStyle/>
          <a:p>
            <a:pPr marL="0" indent="0" algn="r">
              <a:spcBef>
                <a:spcPts val="0"/>
              </a:spcBef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об отобранных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товарах-представителях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7781133"/>
              </p:ext>
            </p:extLst>
          </p:nvPr>
        </p:nvGraphicFramePr>
        <p:xfrm>
          <a:off x="1228725" y="1340768"/>
          <a:ext cx="7686675" cy="218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Документ" r:id="rId3" imgW="10407456" imgH="2947900" progId="Word.Document.12">
                  <p:embed/>
                </p:oleObj>
              </mc:Choice>
              <mc:Fallback>
                <p:oleObj name="Документ" r:id="rId3" imgW="10407456" imgH="29479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28725" y="1340768"/>
                        <a:ext cx="7686675" cy="2181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332000" y="3432770"/>
            <a:ext cx="7498080" cy="24445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indent="216000" algn="just"/>
            <a:endParaRPr lang="ru-RU" sz="1600" spc="2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16000" algn="just"/>
            <a:r>
              <a:rPr lang="ru-RU" sz="1600" spc="2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Характеристика товара-представителя</a:t>
            </a:r>
            <a:r>
              <a:rPr lang="en-US" sz="1600" spc="2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spc="2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должна отражать </a:t>
            </a:r>
            <a:r>
              <a:rPr lang="ru-RU" sz="1600" spc="2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его отличительные свойства для идентификации (</a:t>
            </a:r>
            <a:r>
              <a:rPr lang="ru-RU" sz="1600" spc="2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марку, </a:t>
            </a:r>
            <a:r>
              <a:rPr lang="ru-RU" sz="1600" spc="2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сорт, размер, вес, тип упаковки, </a:t>
            </a:r>
            <a:r>
              <a:rPr lang="ru-RU" sz="1600" spc="2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производителя)</a:t>
            </a:r>
            <a:r>
              <a:rPr lang="en-US" sz="1600" spc="2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600" spc="2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16000" algn="just">
              <a:spcBef>
                <a:spcPts val="600"/>
              </a:spcBef>
            </a:pPr>
            <a:r>
              <a:rPr lang="ru-RU" sz="1600" spc="2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600" spc="2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цену оптовой продажи включаются </a:t>
            </a:r>
            <a:r>
              <a:rPr lang="ru-RU" sz="1600" spc="2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НДС и </a:t>
            </a:r>
            <a:r>
              <a:rPr lang="ru-RU" sz="1600" spc="2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другие налоги, но не включаются </a:t>
            </a:r>
            <a:r>
              <a:rPr lang="ru-RU" sz="1600" spc="2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транспортные расход</a:t>
            </a:r>
            <a:r>
              <a:rPr lang="ru-RU" sz="1600" spc="2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ы</a:t>
            </a:r>
            <a:r>
              <a:rPr lang="ru-RU" sz="1600" spc="2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indent="216000" algn="just">
              <a:spcBef>
                <a:spcPts val="600"/>
              </a:spcBef>
            </a:pPr>
            <a:r>
              <a:rPr lang="ru-RU" sz="1600" spc="2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Цена оптовой продажи должна отражать фактическую цену реализации товара-представителя при одинаковых условиях продажи и оплаты.</a:t>
            </a:r>
            <a:endParaRPr lang="en-US" sz="1600" spc="2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24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4800600"/>
          </a:xfrm>
        </p:spPr>
        <p:txBody>
          <a:bodyPr/>
          <a:lstStyle/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ru-RU" sz="2000" b="1" spc="2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 причины, оказавший наибольшее влияние на изменение цены в отчетном периоде: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n-US" sz="1200" b="1" spc="2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ClrTx/>
              <a:buSzTx/>
              <a:buNone/>
            </a:pPr>
            <a:r>
              <a:rPr lang="ru-RU" sz="1600" b="1" spc="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ru-RU" sz="1600" spc="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– цены в отчетном и предыдущем периоде не </a:t>
            </a:r>
            <a:r>
              <a:rPr lang="ru-RU" sz="1600" spc="2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менялись;</a:t>
            </a:r>
            <a:endParaRPr lang="ru-RU" sz="1600" spc="2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ClrTx/>
              <a:buSzTx/>
              <a:buNone/>
            </a:pPr>
            <a:r>
              <a:rPr lang="ru-RU" sz="1600" b="1" spc="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 </a:t>
            </a:r>
            <a:r>
              <a:rPr lang="ru-RU" sz="1600" spc="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изменение цены производителя;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ClrTx/>
              <a:buSzTx/>
              <a:buNone/>
            </a:pPr>
            <a:r>
              <a:rPr lang="ru-RU" sz="1600" b="1" spc="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lang="ru-RU" sz="1600" spc="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– изменение торговой надбавки;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ClrTx/>
              <a:buSzTx/>
              <a:buNone/>
            </a:pPr>
            <a:r>
              <a:rPr lang="ru-RU" sz="1600" b="1" spc="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 </a:t>
            </a:r>
            <a:r>
              <a:rPr lang="ru-RU" sz="1600" spc="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сезонные скидки;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ClrTx/>
              <a:buSzTx/>
              <a:buNone/>
            </a:pPr>
            <a:r>
              <a:rPr lang="ru-RU" sz="1600" b="1" spc="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  </a:t>
            </a:r>
            <a:r>
              <a:rPr lang="ru-RU" sz="1600" spc="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изменение курса валют;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ClrTx/>
              <a:buSzTx/>
              <a:buNone/>
            </a:pPr>
            <a:r>
              <a:rPr lang="ru-RU" sz="1600" b="1" spc="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 </a:t>
            </a:r>
            <a:r>
              <a:rPr lang="ru-RU" sz="1600" spc="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влияние скидок постоянному покупателю или изменение их размера;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ClrTx/>
              <a:buSzTx/>
              <a:buNone/>
            </a:pPr>
            <a:r>
              <a:rPr lang="ru-RU" sz="1600" b="1" spc="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ru-RU" sz="1600" spc="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– изменение размера партии;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ClrTx/>
              <a:buSzTx/>
              <a:buNone/>
            </a:pPr>
            <a:r>
              <a:rPr lang="ru-RU" sz="1600" b="1" spc="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  </a:t>
            </a:r>
            <a:r>
              <a:rPr lang="ru-RU" sz="1600" spc="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изменение условий оплаты;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ClrTx/>
              <a:buSzTx/>
              <a:buNone/>
            </a:pPr>
            <a:r>
              <a:rPr lang="ru-RU" sz="1600" b="1" spc="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ru-RU" sz="1600" spc="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– другие причины;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ClrTx/>
              <a:buSzTx/>
              <a:buNone/>
            </a:pPr>
            <a:r>
              <a:rPr lang="ru-RU" sz="1600" b="1" spc="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 </a:t>
            </a:r>
            <a:r>
              <a:rPr lang="ru-RU" sz="1600" spc="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замена товара-представителя;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ClrTx/>
              <a:buSzTx/>
              <a:buNone/>
            </a:pPr>
            <a:r>
              <a:rPr lang="ru-RU" sz="1600" b="1" spc="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  <a:r>
              <a:rPr lang="ru-RU" sz="1600" spc="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постоянно отсутствующий товар-представитель;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ClrTx/>
              <a:buSzTx/>
              <a:buNone/>
            </a:pPr>
            <a:r>
              <a:rPr lang="ru-RU" sz="1600" b="1" spc="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r>
              <a:rPr lang="ru-RU" sz="1600" spc="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изменение цены поставщика.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C682-8A6E-4E57-B764-37198362C9EB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2000" y="266700"/>
            <a:ext cx="7498080" cy="633224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</a:t>
            </a:r>
            <a:r>
              <a:rPr lang="ru-RU" sz="4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12-цены</a:t>
            </a:r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(опт)</a:t>
            </a:r>
            <a:endParaRPr lang="ru-RU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96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2422</TotalTime>
  <Words>666</Words>
  <Application>Microsoft Office PowerPoint</Application>
  <PresentationFormat>Экран (4:3)</PresentationFormat>
  <Paragraphs>89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Солнцестояние</vt:lpstr>
      <vt:lpstr>Документ</vt:lpstr>
      <vt:lpstr>Порядок заполнения формы государственной статистической отчетности 12-цены (опт)   «Отчет о ценах оптовых продаж товаров (продукции)»</vt:lpstr>
      <vt:lpstr>Содержание:</vt:lpstr>
      <vt:lpstr>Презентация PowerPoint</vt:lpstr>
      <vt:lpstr>Презентация PowerPoint</vt:lpstr>
      <vt:lpstr>Презентация PowerPoint</vt:lpstr>
      <vt:lpstr>Презентация PowerPoint</vt:lpstr>
      <vt:lpstr>Не включаются в средние цены товаров-представителей цены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Company>Work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комплексом программных средств формирования статистических группировок</dc:title>
  <dc:creator>Платонова Мария Сергеевна</dc:creator>
  <cp:lastModifiedBy>Азарова Зарина Валерьевна</cp:lastModifiedBy>
  <cp:revision>250</cp:revision>
  <cp:lastPrinted>2020-12-18T12:45:48Z</cp:lastPrinted>
  <dcterms:created xsi:type="dcterms:W3CDTF">2018-04-06T09:40:21Z</dcterms:created>
  <dcterms:modified xsi:type="dcterms:W3CDTF">2022-02-21T08:44:54Z</dcterms:modified>
</cp:coreProperties>
</file>