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6" r:id="rId2"/>
    <p:sldId id="259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3" r:id="rId11"/>
    <p:sldId id="274" r:id="rId12"/>
    <p:sldId id="275" r:id="rId13"/>
    <p:sldId id="279" r:id="rId14"/>
    <p:sldId id="278" r:id="rId15"/>
    <p:sldId id="277" r:id="rId16"/>
    <p:sldId id="276" r:id="rId17"/>
    <p:sldId id="280" r:id="rId18"/>
    <p:sldId id="281" r:id="rId19"/>
    <p:sldId id="282" r:id="rId20"/>
    <p:sldId id="283" r:id="rId21"/>
    <p:sldId id="291" r:id="rId22"/>
    <p:sldId id="290" r:id="rId23"/>
    <p:sldId id="289" r:id="rId24"/>
    <p:sldId id="288" r:id="rId25"/>
    <p:sldId id="287" r:id="rId26"/>
    <p:sldId id="286" r:id="rId27"/>
    <p:sldId id="303" r:id="rId28"/>
    <p:sldId id="302" r:id="rId29"/>
    <p:sldId id="301" r:id="rId30"/>
    <p:sldId id="300" r:id="rId31"/>
    <p:sldId id="299" r:id="rId32"/>
    <p:sldId id="298" r:id="rId33"/>
    <p:sldId id="304" r:id="rId34"/>
    <p:sldId id="296" r:id="rId35"/>
    <p:sldId id="295" r:id="rId36"/>
    <p:sldId id="294" r:id="rId37"/>
    <p:sldId id="293" r:id="rId38"/>
    <p:sldId id="292" r:id="rId39"/>
    <p:sldId id="317" r:id="rId40"/>
    <p:sldId id="316" r:id="rId41"/>
    <p:sldId id="315" r:id="rId42"/>
    <p:sldId id="314" r:id="rId43"/>
    <p:sldId id="313" r:id="rId44"/>
    <p:sldId id="312" r:id="rId45"/>
    <p:sldId id="311" r:id="rId46"/>
    <p:sldId id="310" r:id="rId47"/>
    <p:sldId id="309" r:id="rId48"/>
    <p:sldId id="308" r:id="rId49"/>
    <p:sldId id="307" r:id="rId50"/>
    <p:sldId id="306" r:id="rId51"/>
    <p:sldId id="305" r:id="rId52"/>
    <p:sldId id="285" r:id="rId53"/>
    <p:sldId id="284" r:id="rId54"/>
    <p:sldId id="272" r:id="rId55"/>
    <p:sldId id="336" r:id="rId56"/>
    <p:sldId id="335" r:id="rId57"/>
    <p:sldId id="334" r:id="rId58"/>
    <p:sldId id="333" r:id="rId59"/>
    <p:sldId id="332" r:id="rId60"/>
    <p:sldId id="331" r:id="rId61"/>
    <p:sldId id="329" r:id="rId62"/>
    <p:sldId id="328" r:id="rId63"/>
    <p:sldId id="327" r:id="rId64"/>
    <p:sldId id="326" r:id="rId65"/>
    <p:sldId id="325" r:id="rId66"/>
    <p:sldId id="324" r:id="rId67"/>
    <p:sldId id="323" r:id="rId68"/>
    <p:sldId id="322" r:id="rId69"/>
    <p:sldId id="321" r:id="rId70"/>
    <p:sldId id="320" r:id="rId71"/>
    <p:sldId id="264" r:id="rId7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 snapToGrid="0">
      <p:cViewPr>
        <p:scale>
          <a:sx n="70" d="100"/>
          <a:sy n="70" d="100"/>
        </p:scale>
        <p:origin x="-1980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42D0FC-6293-48BB-90CE-4E1B8F778D66}" type="doc">
      <dgm:prSet loTypeId="urn:microsoft.com/office/officeart/2008/layout/HexagonCluster" loCatId="relationship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778B3F31-5EBE-45D3-A604-6DDDFBE2FA8D}">
      <dgm:prSet phldrT="[Текст]" custT="1"/>
      <dgm:spPr/>
      <dgm:t>
        <a:bodyPr/>
        <a:lstStyle/>
        <a:p>
          <a:r>
            <a:rPr lang="ru-RU" sz="1000" b="1" dirty="0" smtClean="0"/>
            <a:t>Затраты на научные исследования и разработки</a:t>
          </a:r>
          <a:endParaRPr lang="ru-RU" sz="1000" b="1" spc="-40" baseline="0" dirty="0"/>
        </a:p>
      </dgm:t>
    </dgm:pt>
    <dgm:pt modelId="{A286717E-F358-4B8B-901D-C031CAA60687}" type="parTrans" cxnId="{B37A9E02-C913-4AB4-A10D-207E861A6D54}">
      <dgm:prSet/>
      <dgm:spPr/>
      <dgm:t>
        <a:bodyPr/>
        <a:lstStyle/>
        <a:p>
          <a:endParaRPr lang="ru-RU"/>
        </a:p>
      </dgm:t>
    </dgm:pt>
    <dgm:pt modelId="{C2B1B3E6-8DDB-4F29-9D7F-4CBD4E2A20E3}" type="sibTrans" cxnId="{B37A9E02-C913-4AB4-A10D-207E861A6D54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B1A40E8E-EC14-4046-949E-3FB97C26584F}">
      <dgm:prSet phldrT="[Текст]" custT="1"/>
      <dgm:spPr/>
      <dgm:t>
        <a:bodyPr/>
        <a:lstStyle/>
        <a:p>
          <a:r>
            <a:rPr lang="ru-RU" sz="1000" b="1" dirty="0" smtClean="0"/>
            <a:t>Затраты на инновации</a:t>
          </a:r>
          <a:endParaRPr lang="ru-RU" sz="1000" b="1" dirty="0"/>
        </a:p>
      </dgm:t>
    </dgm:pt>
    <dgm:pt modelId="{B44ED2BD-159A-4D28-AFB9-710D54DEF3CC}" type="parTrans" cxnId="{610BFC9E-8FAE-4481-BFCC-F0A0C7E37AB6}">
      <dgm:prSet/>
      <dgm:spPr/>
      <dgm:t>
        <a:bodyPr/>
        <a:lstStyle/>
        <a:p>
          <a:endParaRPr lang="ru-RU"/>
        </a:p>
      </dgm:t>
    </dgm:pt>
    <dgm:pt modelId="{E39D560A-3980-4F6B-B570-CF08EE75892C}" type="sibTrans" cxnId="{610BFC9E-8FAE-4481-BFCC-F0A0C7E37AB6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ru-RU"/>
        </a:p>
      </dgm:t>
    </dgm:pt>
    <dgm:pt modelId="{253C2059-9AF6-4C6F-AEFB-FAA7959D3A33}">
      <dgm:prSet phldrT="[Текст]" custT="1"/>
      <dgm:spPr/>
      <dgm:t>
        <a:bodyPr/>
        <a:lstStyle/>
        <a:p>
          <a:r>
            <a:rPr lang="ru-RU" sz="1000" b="1" dirty="0" smtClean="0">
              <a:solidFill>
                <a:srgbClr val="663300"/>
              </a:solidFill>
            </a:rPr>
            <a:t>Сведения </a:t>
          </a:r>
          <a:br>
            <a:rPr lang="ru-RU" sz="1000" b="1" dirty="0" smtClean="0">
              <a:solidFill>
                <a:srgbClr val="663300"/>
              </a:solidFill>
            </a:rPr>
          </a:br>
          <a:r>
            <a:rPr lang="ru-RU" sz="1000" b="1" dirty="0" smtClean="0">
              <a:solidFill>
                <a:srgbClr val="663300"/>
              </a:solidFill>
            </a:rPr>
            <a:t>о деятельности организации </a:t>
          </a:r>
          <a:br>
            <a:rPr lang="ru-RU" sz="1000" b="1" dirty="0" smtClean="0">
              <a:solidFill>
                <a:srgbClr val="663300"/>
              </a:solidFill>
            </a:rPr>
          </a:br>
          <a:r>
            <a:rPr lang="ru-RU" sz="1000" b="1" dirty="0" smtClean="0">
              <a:solidFill>
                <a:srgbClr val="663300"/>
              </a:solidFill>
            </a:rPr>
            <a:t>по видам экономической деятельности</a:t>
          </a:r>
          <a:endParaRPr lang="ru-RU" sz="1000" b="1" dirty="0">
            <a:solidFill>
              <a:srgbClr val="663300"/>
            </a:solidFill>
          </a:endParaRPr>
        </a:p>
      </dgm:t>
    </dgm:pt>
    <dgm:pt modelId="{BF5AEF03-0592-4029-944C-92C89395CBA8}" type="parTrans" cxnId="{D05EDA06-6D65-4F4B-9086-F43021F534BC}">
      <dgm:prSet/>
      <dgm:spPr/>
      <dgm:t>
        <a:bodyPr/>
        <a:lstStyle/>
        <a:p>
          <a:endParaRPr lang="ru-RU"/>
        </a:p>
      </dgm:t>
    </dgm:pt>
    <dgm:pt modelId="{DDDFF1AC-776F-41E3-B714-814CCD1749DC}" type="sibTrans" cxnId="{D05EDA06-6D65-4F4B-9086-F43021F534BC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DD79BFB9-61E3-485A-A392-71E720BE29C6}">
      <dgm:prSet phldrT="[Текст]" custT="1"/>
      <dgm:spPr/>
      <dgm:t>
        <a:bodyPr/>
        <a:lstStyle/>
        <a:p>
          <a:r>
            <a:rPr lang="ru-RU" sz="1000" b="1" dirty="0" smtClean="0">
              <a:solidFill>
                <a:srgbClr val="663300"/>
              </a:solidFill>
            </a:rPr>
            <a:t>Отдельные сведения </a:t>
          </a:r>
          <a:br>
            <a:rPr lang="ru-RU" sz="1000" b="1" dirty="0" smtClean="0">
              <a:solidFill>
                <a:srgbClr val="663300"/>
              </a:solidFill>
            </a:rPr>
          </a:br>
          <a:r>
            <a:rPr lang="ru-RU" sz="1000" b="1" dirty="0" smtClean="0">
              <a:solidFill>
                <a:srgbClr val="663300"/>
              </a:solidFill>
            </a:rPr>
            <a:t>о деятельности организации по производству промышленной продукции (работ, услуг)</a:t>
          </a:r>
          <a:endParaRPr lang="ru-RU" sz="1000" b="1" spc="-80" dirty="0">
            <a:solidFill>
              <a:srgbClr val="663300"/>
            </a:solidFill>
          </a:endParaRPr>
        </a:p>
      </dgm:t>
    </dgm:pt>
    <dgm:pt modelId="{06CA3A7A-1F01-4F2E-90EB-D3BC7114641C}" type="parTrans" cxnId="{ADD84307-17B9-41BF-B94D-13A6222B03F8}">
      <dgm:prSet/>
      <dgm:spPr/>
      <dgm:t>
        <a:bodyPr/>
        <a:lstStyle/>
        <a:p>
          <a:endParaRPr lang="ru-RU"/>
        </a:p>
      </dgm:t>
    </dgm:pt>
    <dgm:pt modelId="{88FDFB37-1842-4F08-BEAD-8420A4DF0D56}" type="sibTrans" cxnId="{ADD84307-17B9-41BF-B94D-13A6222B03F8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ru-RU"/>
        </a:p>
      </dgm:t>
    </dgm:pt>
    <dgm:pt modelId="{4CEEA066-CFD9-499C-86B0-F2AB04DC3DE9}" type="pres">
      <dgm:prSet presAssocID="{0E42D0FC-6293-48BB-90CE-4E1B8F778D66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B9AEDDB4-4BFA-43D1-9562-FD101081E0EA}" type="pres">
      <dgm:prSet presAssocID="{778B3F31-5EBE-45D3-A604-6DDDFBE2FA8D}" presName="text1" presStyleCnt="0"/>
      <dgm:spPr/>
    </dgm:pt>
    <dgm:pt modelId="{14D87DF0-E4C5-4F7D-8BAF-826B4C4161FF}" type="pres">
      <dgm:prSet presAssocID="{778B3F31-5EBE-45D3-A604-6DDDFBE2FA8D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824FE-4AFA-403F-B210-611DF3E072A3}" type="pres">
      <dgm:prSet presAssocID="{778B3F31-5EBE-45D3-A604-6DDDFBE2FA8D}" presName="textaccent1" presStyleCnt="0"/>
      <dgm:spPr/>
    </dgm:pt>
    <dgm:pt modelId="{7E945923-33E4-4924-BF45-38283A6FEF01}" type="pres">
      <dgm:prSet presAssocID="{778B3F31-5EBE-45D3-A604-6DDDFBE2FA8D}" presName="accentRepeatNode" presStyleLbl="solidAlignAcc1" presStyleIdx="0" presStyleCnt="8"/>
      <dgm:spPr/>
    </dgm:pt>
    <dgm:pt modelId="{8A16E026-E0A8-44CD-AFAF-778CAD5D36BC}" type="pres">
      <dgm:prSet presAssocID="{C2B1B3E6-8DDB-4F29-9D7F-4CBD4E2A20E3}" presName="image1" presStyleCnt="0"/>
      <dgm:spPr/>
    </dgm:pt>
    <dgm:pt modelId="{4E4AD215-EDA1-4250-BCD2-6F234CC85AD0}" type="pres">
      <dgm:prSet presAssocID="{C2B1B3E6-8DDB-4F29-9D7F-4CBD4E2A20E3}" presName="imageRepeatNode" presStyleLbl="alignAcc1" presStyleIdx="0" presStyleCnt="4"/>
      <dgm:spPr/>
      <dgm:t>
        <a:bodyPr/>
        <a:lstStyle/>
        <a:p>
          <a:endParaRPr lang="ru-RU"/>
        </a:p>
      </dgm:t>
    </dgm:pt>
    <dgm:pt modelId="{945F6096-9CF8-42B2-8476-2EAEE7243C34}" type="pres">
      <dgm:prSet presAssocID="{C2B1B3E6-8DDB-4F29-9D7F-4CBD4E2A20E3}" presName="imageaccent1" presStyleCnt="0"/>
      <dgm:spPr/>
    </dgm:pt>
    <dgm:pt modelId="{F1974101-DB0E-403B-8044-033DEA54A36F}" type="pres">
      <dgm:prSet presAssocID="{C2B1B3E6-8DDB-4F29-9D7F-4CBD4E2A20E3}" presName="accentRepeatNode" presStyleLbl="solidAlignAcc1" presStyleIdx="1" presStyleCnt="8"/>
      <dgm:spPr/>
    </dgm:pt>
    <dgm:pt modelId="{B8A13C87-48BE-4FD3-83AE-33215688C89D}" type="pres">
      <dgm:prSet presAssocID="{B1A40E8E-EC14-4046-949E-3FB97C26584F}" presName="text2" presStyleCnt="0"/>
      <dgm:spPr/>
    </dgm:pt>
    <dgm:pt modelId="{D630C684-209C-4DF5-AC56-6EDCADA24CFE}" type="pres">
      <dgm:prSet presAssocID="{B1A40E8E-EC14-4046-949E-3FB97C26584F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FDB79-0B34-41DC-A82C-108AF0E855B4}" type="pres">
      <dgm:prSet presAssocID="{B1A40E8E-EC14-4046-949E-3FB97C26584F}" presName="textaccent2" presStyleCnt="0"/>
      <dgm:spPr/>
    </dgm:pt>
    <dgm:pt modelId="{2345426F-751F-41A6-B4FA-388756B66B88}" type="pres">
      <dgm:prSet presAssocID="{B1A40E8E-EC14-4046-949E-3FB97C26584F}" presName="accentRepeatNode" presStyleLbl="solidAlignAcc1" presStyleIdx="2" presStyleCnt="8"/>
      <dgm:spPr/>
    </dgm:pt>
    <dgm:pt modelId="{070D31D6-B648-4107-9C7E-28C133D6B857}" type="pres">
      <dgm:prSet presAssocID="{E39D560A-3980-4F6B-B570-CF08EE75892C}" presName="image2" presStyleCnt="0"/>
      <dgm:spPr/>
    </dgm:pt>
    <dgm:pt modelId="{C5C17149-6D7F-488B-8E11-13CC188924D3}" type="pres">
      <dgm:prSet presAssocID="{E39D560A-3980-4F6B-B570-CF08EE75892C}" presName="imageRepeatNode" presStyleLbl="alignAcc1" presStyleIdx="1" presStyleCnt="4"/>
      <dgm:spPr/>
      <dgm:t>
        <a:bodyPr/>
        <a:lstStyle/>
        <a:p>
          <a:endParaRPr lang="ru-RU"/>
        </a:p>
      </dgm:t>
    </dgm:pt>
    <dgm:pt modelId="{5064AB1B-09D9-44AB-B134-3016DE857048}" type="pres">
      <dgm:prSet presAssocID="{E39D560A-3980-4F6B-B570-CF08EE75892C}" presName="imageaccent2" presStyleCnt="0"/>
      <dgm:spPr/>
    </dgm:pt>
    <dgm:pt modelId="{A394B768-22F2-457E-9BD1-8528A5ACC292}" type="pres">
      <dgm:prSet presAssocID="{E39D560A-3980-4F6B-B570-CF08EE75892C}" presName="accentRepeatNode" presStyleLbl="solidAlignAcc1" presStyleIdx="3" presStyleCnt="8"/>
      <dgm:spPr/>
    </dgm:pt>
    <dgm:pt modelId="{3D243C12-9198-45B3-9CA6-8555328D4FD5}" type="pres">
      <dgm:prSet presAssocID="{253C2059-9AF6-4C6F-AEFB-FAA7959D3A33}" presName="text3" presStyleCnt="0"/>
      <dgm:spPr/>
    </dgm:pt>
    <dgm:pt modelId="{549E56CC-8354-4701-9609-D18D9833D2FF}" type="pres">
      <dgm:prSet presAssocID="{253C2059-9AF6-4C6F-AEFB-FAA7959D3A33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8E8913-4EDC-418D-8DC6-328B9A3BD941}" type="pres">
      <dgm:prSet presAssocID="{253C2059-9AF6-4C6F-AEFB-FAA7959D3A33}" presName="textaccent3" presStyleCnt="0"/>
      <dgm:spPr/>
    </dgm:pt>
    <dgm:pt modelId="{B30A9825-88FE-4381-9DE9-2AC4FF6BF132}" type="pres">
      <dgm:prSet presAssocID="{253C2059-9AF6-4C6F-AEFB-FAA7959D3A33}" presName="accentRepeatNode" presStyleLbl="solidAlignAcc1" presStyleIdx="4" presStyleCnt="8"/>
      <dgm:spPr/>
    </dgm:pt>
    <dgm:pt modelId="{9DEB2C88-B7B5-4BD6-B46D-82CF3DF0E4C9}" type="pres">
      <dgm:prSet presAssocID="{DDDFF1AC-776F-41E3-B714-814CCD1749DC}" presName="image3" presStyleCnt="0"/>
      <dgm:spPr/>
    </dgm:pt>
    <dgm:pt modelId="{349C7145-A79D-4DED-BA71-A0F8A1AD60D7}" type="pres">
      <dgm:prSet presAssocID="{DDDFF1AC-776F-41E3-B714-814CCD1749DC}" presName="imageRepeatNode" presStyleLbl="alignAcc1" presStyleIdx="2" presStyleCnt="4"/>
      <dgm:spPr/>
      <dgm:t>
        <a:bodyPr/>
        <a:lstStyle/>
        <a:p>
          <a:endParaRPr lang="ru-RU"/>
        </a:p>
      </dgm:t>
    </dgm:pt>
    <dgm:pt modelId="{760B9D05-4D6E-432D-89E9-B145B485F85A}" type="pres">
      <dgm:prSet presAssocID="{DDDFF1AC-776F-41E3-B714-814CCD1749DC}" presName="imageaccent3" presStyleCnt="0"/>
      <dgm:spPr/>
    </dgm:pt>
    <dgm:pt modelId="{98E21F3E-D351-41AF-AC61-36681B0D79A3}" type="pres">
      <dgm:prSet presAssocID="{DDDFF1AC-776F-41E3-B714-814CCD1749DC}" presName="accentRepeatNode" presStyleLbl="solidAlignAcc1" presStyleIdx="5" presStyleCnt="8"/>
      <dgm:spPr/>
    </dgm:pt>
    <dgm:pt modelId="{15180AD4-803F-4EAE-A97C-B8D103482511}" type="pres">
      <dgm:prSet presAssocID="{DD79BFB9-61E3-485A-A392-71E720BE29C6}" presName="text4" presStyleCnt="0"/>
      <dgm:spPr/>
    </dgm:pt>
    <dgm:pt modelId="{40D568C7-0A74-4244-8520-3E9CA3EEF2A1}" type="pres">
      <dgm:prSet presAssocID="{DD79BFB9-61E3-485A-A392-71E720BE29C6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B9F64-FB63-423C-8F41-48B6F40710C3}" type="pres">
      <dgm:prSet presAssocID="{DD79BFB9-61E3-485A-A392-71E720BE29C6}" presName="textaccent4" presStyleCnt="0"/>
      <dgm:spPr/>
    </dgm:pt>
    <dgm:pt modelId="{C173D82E-1763-4F9E-81C0-AAE7DCBDD243}" type="pres">
      <dgm:prSet presAssocID="{DD79BFB9-61E3-485A-A392-71E720BE29C6}" presName="accentRepeatNode" presStyleLbl="solidAlignAcc1" presStyleIdx="6" presStyleCnt="8"/>
      <dgm:spPr/>
    </dgm:pt>
    <dgm:pt modelId="{2FB91548-C0D7-4942-961D-33BC94F0140F}" type="pres">
      <dgm:prSet presAssocID="{88FDFB37-1842-4F08-BEAD-8420A4DF0D56}" presName="image4" presStyleCnt="0"/>
      <dgm:spPr/>
    </dgm:pt>
    <dgm:pt modelId="{83A5BF8F-918C-41C2-BBB5-9A1741A6CFED}" type="pres">
      <dgm:prSet presAssocID="{88FDFB37-1842-4F08-BEAD-8420A4DF0D56}" presName="imageRepeatNode" presStyleLbl="alignAcc1" presStyleIdx="3" presStyleCnt="4"/>
      <dgm:spPr/>
      <dgm:t>
        <a:bodyPr/>
        <a:lstStyle/>
        <a:p>
          <a:endParaRPr lang="ru-RU"/>
        </a:p>
      </dgm:t>
    </dgm:pt>
    <dgm:pt modelId="{7049A28E-D29F-48FD-BF0E-6C6D1E4C4433}" type="pres">
      <dgm:prSet presAssocID="{88FDFB37-1842-4F08-BEAD-8420A4DF0D56}" presName="imageaccent4" presStyleCnt="0"/>
      <dgm:spPr/>
    </dgm:pt>
    <dgm:pt modelId="{0470A533-4269-4CB8-875B-6A79F7408F32}" type="pres">
      <dgm:prSet presAssocID="{88FDFB37-1842-4F08-BEAD-8420A4DF0D56}" presName="accentRepeatNode" presStyleLbl="solidAlignAcc1" presStyleIdx="7" presStyleCnt="8"/>
      <dgm:spPr/>
    </dgm:pt>
  </dgm:ptLst>
  <dgm:cxnLst>
    <dgm:cxn modelId="{D05EDA06-6D65-4F4B-9086-F43021F534BC}" srcId="{0E42D0FC-6293-48BB-90CE-4E1B8F778D66}" destId="{253C2059-9AF6-4C6F-AEFB-FAA7959D3A33}" srcOrd="2" destOrd="0" parTransId="{BF5AEF03-0592-4029-944C-92C89395CBA8}" sibTransId="{DDDFF1AC-776F-41E3-B714-814CCD1749DC}"/>
    <dgm:cxn modelId="{BDEF88E4-24E3-43B5-A8F3-C3C859811FB2}" type="presOf" srcId="{DD79BFB9-61E3-485A-A392-71E720BE29C6}" destId="{40D568C7-0A74-4244-8520-3E9CA3EEF2A1}" srcOrd="0" destOrd="0" presId="urn:microsoft.com/office/officeart/2008/layout/HexagonCluster"/>
    <dgm:cxn modelId="{B37A9E02-C913-4AB4-A10D-207E861A6D54}" srcId="{0E42D0FC-6293-48BB-90CE-4E1B8F778D66}" destId="{778B3F31-5EBE-45D3-A604-6DDDFBE2FA8D}" srcOrd="0" destOrd="0" parTransId="{A286717E-F358-4B8B-901D-C031CAA60687}" sibTransId="{C2B1B3E6-8DDB-4F29-9D7F-4CBD4E2A20E3}"/>
    <dgm:cxn modelId="{ADD84307-17B9-41BF-B94D-13A6222B03F8}" srcId="{0E42D0FC-6293-48BB-90CE-4E1B8F778D66}" destId="{DD79BFB9-61E3-485A-A392-71E720BE29C6}" srcOrd="3" destOrd="0" parTransId="{06CA3A7A-1F01-4F2E-90EB-D3BC7114641C}" sibTransId="{88FDFB37-1842-4F08-BEAD-8420A4DF0D56}"/>
    <dgm:cxn modelId="{06C80581-24E1-4697-BF90-2D232E83579A}" type="presOf" srcId="{778B3F31-5EBE-45D3-A604-6DDDFBE2FA8D}" destId="{14D87DF0-E4C5-4F7D-8BAF-826B4C4161FF}" srcOrd="0" destOrd="0" presId="urn:microsoft.com/office/officeart/2008/layout/HexagonCluster"/>
    <dgm:cxn modelId="{C9C4D1E3-6357-4D16-9343-5B747BD4586E}" type="presOf" srcId="{C2B1B3E6-8DDB-4F29-9D7F-4CBD4E2A20E3}" destId="{4E4AD215-EDA1-4250-BCD2-6F234CC85AD0}" srcOrd="0" destOrd="0" presId="urn:microsoft.com/office/officeart/2008/layout/HexagonCluster"/>
    <dgm:cxn modelId="{4027752D-173E-433C-B3C4-3EBE4E3AFB25}" type="presOf" srcId="{E39D560A-3980-4F6B-B570-CF08EE75892C}" destId="{C5C17149-6D7F-488B-8E11-13CC188924D3}" srcOrd="0" destOrd="0" presId="urn:microsoft.com/office/officeart/2008/layout/HexagonCluster"/>
    <dgm:cxn modelId="{BB0226BC-9939-488B-A4A7-8D013B292416}" type="presOf" srcId="{B1A40E8E-EC14-4046-949E-3FB97C26584F}" destId="{D630C684-209C-4DF5-AC56-6EDCADA24CFE}" srcOrd="0" destOrd="0" presId="urn:microsoft.com/office/officeart/2008/layout/HexagonCluster"/>
    <dgm:cxn modelId="{610BFC9E-8FAE-4481-BFCC-F0A0C7E37AB6}" srcId="{0E42D0FC-6293-48BB-90CE-4E1B8F778D66}" destId="{B1A40E8E-EC14-4046-949E-3FB97C26584F}" srcOrd="1" destOrd="0" parTransId="{B44ED2BD-159A-4D28-AFB9-710D54DEF3CC}" sibTransId="{E39D560A-3980-4F6B-B570-CF08EE75892C}"/>
    <dgm:cxn modelId="{908FB3F7-9E88-4C55-A6A9-DB40CD7C009C}" type="presOf" srcId="{88FDFB37-1842-4F08-BEAD-8420A4DF0D56}" destId="{83A5BF8F-918C-41C2-BBB5-9A1741A6CFED}" srcOrd="0" destOrd="0" presId="urn:microsoft.com/office/officeart/2008/layout/HexagonCluster"/>
    <dgm:cxn modelId="{E1373183-0067-4B28-BD9A-B6ABF20D7CB9}" type="presOf" srcId="{DDDFF1AC-776F-41E3-B714-814CCD1749DC}" destId="{349C7145-A79D-4DED-BA71-A0F8A1AD60D7}" srcOrd="0" destOrd="0" presId="urn:microsoft.com/office/officeart/2008/layout/HexagonCluster"/>
    <dgm:cxn modelId="{453B35D1-E15F-4DE5-9ACF-0E8045FE064D}" type="presOf" srcId="{0E42D0FC-6293-48BB-90CE-4E1B8F778D66}" destId="{4CEEA066-CFD9-499C-86B0-F2AB04DC3DE9}" srcOrd="0" destOrd="0" presId="urn:microsoft.com/office/officeart/2008/layout/HexagonCluster"/>
    <dgm:cxn modelId="{9E057D43-A4E4-44EF-A012-2929E328A2FE}" type="presOf" srcId="{253C2059-9AF6-4C6F-AEFB-FAA7959D3A33}" destId="{549E56CC-8354-4701-9609-D18D9833D2FF}" srcOrd="0" destOrd="0" presId="urn:microsoft.com/office/officeart/2008/layout/HexagonCluster"/>
    <dgm:cxn modelId="{1A9763BA-2044-42CC-8C04-565CBE84C4DB}" type="presParOf" srcId="{4CEEA066-CFD9-499C-86B0-F2AB04DC3DE9}" destId="{B9AEDDB4-4BFA-43D1-9562-FD101081E0EA}" srcOrd="0" destOrd="0" presId="urn:microsoft.com/office/officeart/2008/layout/HexagonCluster"/>
    <dgm:cxn modelId="{A01FE309-B750-4D83-B5A6-B57912E27426}" type="presParOf" srcId="{B9AEDDB4-4BFA-43D1-9562-FD101081E0EA}" destId="{14D87DF0-E4C5-4F7D-8BAF-826B4C4161FF}" srcOrd="0" destOrd="0" presId="urn:microsoft.com/office/officeart/2008/layout/HexagonCluster"/>
    <dgm:cxn modelId="{87D85EDF-6E84-4DF2-9667-F59A1169A506}" type="presParOf" srcId="{4CEEA066-CFD9-499C-86B0-F2AB04DC3DE9}" destId="{724824FE-4AFA-403F-B210-611DF3E072A3}" srcOrd="1" destOrd="0" presId="urn:microsoft.com/office/officeart/2008/layout/HexagonCluster"/>
    <dgm:cxn modelId="{032B6B49-12A7-4C5D-AD60-B175D72B3A47}" type="presParOf" srcId="{724824FE-4AFA-403F-B210-611DF3E072A3}" destId="{7E945923-33E4-4924-BF45-38283A6FEF01}" srcOrd="0" destOrd="0" presId="urn:microsoft.com/office/officeart/2008/layout/HexagonCluster"/>
    <dgm:cxn modelId="{553E7813-B979-4D8D-B8AC-CB6DAE4447F7}" type="presParOf" srcId="{4CEEA066-CFD9-499C-86B0-F2AB04DC3DE9}" destId="{8A16E026-E0A8-44CD-AFAF-778CAD5D36BC}" srcOrd="2" destOrd="0" presId="urn:microsoft.com/office/officeart/2008/layout/HexagonCluster"/>
    <dgm:cxn modelId="{21DC41D7-846A-448F-94E4-BEFC50399093}" type="presParOf" srcId="{8A16E026-E0A8-44CD-AFAF-778CAD5D36BC}" destId="{4E4AD215-EDA1-4250-BCD2-6F234CC85AD0}" srcOrd="0" destOrd="0" presId="urn:microsoft.com/office/officeart/2008/layout/HexagonCluster"/>
    <dgm:cxn modelId="{F2668266-1A92-4A4C-9485-06B6D32C3AD1}" type="presParOf" srcId="{4CEEA066-CFD9-499C-86B0-F2AB04DC3DE9}" destId="{945F6096-9CF8-42B2-8476-2EAEE7243C34}" srcOrd="3" destOrd="0" presId="urn:microsoft.com/office/officeart/2008/layout/HexagonCluster"/>
    <dgm:cxn modelId="{A67A10C1-1F85-4ABA-9A92-41FD19EEAE22}" type="presParOf" srcId="{945F6096-9CF8-42B2-8476-2EAEE7243C34}" destId="{F1974101-DB0E-403B-8044-033DEA54A36F}" srcOrd="0" destOrd="0" presId="urn:microsoft.com/office/officeart/2008/layout/HexagonCluster"/>
    <dgm:cxn modelId="{A5EE1E7C-F455-4526-A0B5-6122B8EBB39A}" type="presParOf" srcId="{4CEEA066-CFD9-499C-86B0-F2AB04DC3DE9}" destId="{B8A13C87-48BE-4FD3-83AE-33215688C89D}" srcOrd="4" destOrd="0" presId="urn:microsoft.com/office/officeart/2008/layout/HexagonCluster"/>
    <dgm:cxn modelId="{7F68053E-EB7C-474B-839D-5C65FFDA35A0}" type="presParOf" srcId="{B8A13C87-48BE-4FD3-83AE-33215688C89D}" destId="{D630C684-209C-4DF5-AC56-6EDCADA24CFE}" srcOrd="0" destOrd="0" presId="urn:microsoft.com/office/officeart/2008/layout/HexagonCluster"/>
    <dgm:cxn modelId="{BDF82AF3-73EB-4EA3-BE56-401230E52A4D}" type="presParOf" srcId="{4CEEA066-CFD9-499C-86B0-F2AB04DC3DE9}" destId="{D25FDB79-0B34-41DC-A82C-108AF0E855B4}" srcOrd="5" destOrd="0" presId="urn:microsoft.com/office/officeart/2008/layout/HexagonCluster"/>
    <dgm:cxn modelId="{874C2ECE-DF20-4F52-A566-D2363BF733E6}" type="presParOf" srcId="{D25FDB79-0B34-41DC-A82C-108AF0E855B4}" destId="{2345426F-751F-41A6-B4FA-388756B66B88}" srcOrd="0" destOrd="0" presId="urn:microsoft.com/office/officeart/2008/layout/HexagonCluster"/>
    <dgm:cxn modelId="{348DD5AC-C5F9-4D09-938E-F3A285AE9B74}" type="presParOf" srcId="{4CEEA066-CFD9-499C-86B0-F2AB04DC3DE9}" destId="{070D31D6-B648-4107-9C7E-28C133D6B857}" srcOrd="6" destOrd="0" presId="urn:microsoft.com/office/officeart/2008/layout/HexagonCluster"/>
    <dgm:cxn modelId="{4C722872-2DDF-4E87-B69D-FA8CF6964D96}" type="presParOf" srcId="{070D31D6-B648-4107-9C7E-28C133D6B857}" destId="{C5C17149-6D7F-488B-8E11-13CC188924D3}" srcOrd="0" destOrd="0" presId="urn:microsoft.com/office/officeart/2008/layout/HexagonCluster"/>
    <dgm:cxn modelId="{E3790BAD-7141-4FEF-89B4-42F1A66DD131}" type="presParOf" srcId="{4CEEA066-CFD9-499C-86B0-F2AB04DC3DE9}" destId="{5064AB1B-09D9-44AB-B134-3016DE857048}" srcOrd="7" destOrd="0" presId="urn:microsoft.com/office/officeart/2008/layout/HexagonCluster"/>
    <dgm:cxn modelId="{A34BD87F-8170-40C2-998F-54F7EA753B8D}" type="presParOf" srcId="{5064AB1B-09D9-44AB-B134-3016DE857048}" destId="{A394B768-22F2-457E-9BD1-8528A5ACC292}" srcOrd="0" destOrd="0" presId="urn:microsoft.com/office/officeart/2008/layout/HexagonCluster"/>
    <dgm:cxn modelId="{6D56CA9C-827D-492B-A536-BA5E1F085B8F}" type="presParOf" srcId="{4CEEA066-CFD9-499C-86B0-F2AB04DC3DE9}" destId="{3D243C12-9198-45B3-9CA6-8555328D4FD5}" srcOrd="8" destOrd="0" presId="urn:microsoft.com/office/officeart/2008/layout/HexagonCluster"/>
    <dgm:cxn modelId="{77C09651-DFD4-4C4E-80B5-1FB1425D9C9C}" type="presParOf" srcId="{3D243C12-9198-45B3-9CA6-8555328D4FD5}" destId="{549E56CC-8354-4701-9609-D18D9833D2FF}" srcOrd="0" destOrd="0" presId="urn:microsoft.com/office/officeart/2008/layout/HexagonCluster"/>
    <dgm:cxn modelId="{0F625FBC-20BA-421D-AAC5-D01D5FFD533F}" type="presParOf" srcId="{4CEEA066-CFD9-499C-86B0-F2AB04DC3DE9}" destId="{D08E8913-4EDC-418D-8DC6-328B9A3BD941}" srcOrd="9" destOrd="0" presId="urn:microsoft.com/office/officeart/2008/layout/HexagonCluster"/>
    <dgm:cxn modelId="{974689E8-AABF-416F-ADE0-36A56C28FE48}" type="presParOf" srcId="{D08E8913-4EDC-418D-8DC6-328B9A3BD941}" destId="{B30A9825-88FE-4381-9DE9-2AC4FF6BF132}" srcOrd="0" destOrd="0" presId="urn:microsoft.com/office/officeart/2008/layout/HexagonCluster"/>
    <dgm:cxn modelId="{D1529E2B-756B-44E9-96A2-3FDFE667C516}" type="presParOf" srcId="{4CEEA066-CFD9-499C-86B0-F2AB04DC3DE9}" destId="{9DEB2C88-B7B5-4BD6-B46D-82CF3DF0E4C9}" srcOrd="10" destOrd="0" presId="urn:microsoft.com/office/officeart/2008/layout/HexagonCluster"/>
    <dgm:cxn modelId="{85EDB813-7496-4462-B2CF-DFB0F633BD30}" type="presParOf" srcId="{9DEB2C88-B7B5-4BD6-B46D-82CF3DF0E4C9}" destId="{349C7145-A79D-4DED-BA71-A0F8A1AD60D7}" srcOrd="0" destOrd="0" presId="urn:microsoft.com/office/officeart/2008/layout/HexagonCluster"/>
    <dgm:cxn modelId="{9A3E0941-4BF7-4511-B061-1E64FDD54734}" type="presParOf" srcId="{4CEEA066-CFD9-499C-86B0-F2AB04DC3DE9}" destId="{760B9D05-4D6E-432D-89E9-B145B485F85A}" srcOrd="11" destOrd="0" presId="urn:microsoft.com/office/officeart/2008/layout/HexagonCluster"/>
    <dgm:cxn modelId="{BA5091B0-43F2-4659-8621-07AF08826CCA}" type="presParOf" srcId="{760B9D05-4D6E-432D-89E9-B145B485F85A}" destId="{98E21F3E-D351-41AF-AC61-36681B0D79A3}" srcOrd="0" destOrd="0" presId="urn:microsoft.com/office/officeart/2008/layout/HexagonCluster"/>
    <dgm:cxn modelId="{8A6C5B5C-296D-40C6-ABC5-539064061836}" type="presParOf" srcId="{4CEEA066-CFD9-499C-86B0-F2AB04DC3DE9}" destId="{15180AD4-803F-4EAE-A97C-B8D103482511}" srcOrd="12" destOrd="0" presId="urn:microsoft.com/office/officeart/2008/layout/HexagonCluster"/>
    <dgm:cxn modelId="{1A93D1A7-8178-4353-9FC6-735827E6F6E8}" type="presParOf" srcId="{15180AD4-803F-4EAE-A97C-B8D103482511}" destId="{40D568C7-0A74-4244-8520-3E9CA3EEF2A1}" srcOrd="0" destOrd="0" presId="urn:microsoft.com/office/officeart/2008/layout/HexagonCluster"/>
    <dgm:cxn modelId="{6ABFB6B7-0A1C-4804-9372-431B33F3A51F}" type="presParOf" srcId="{4CEEA066-CFD9-499C-86B0-F2AB04DC3DE9}" destId="{802B9F64-FB63-423C-8F41-48B6F40710C3}" srcOrd="13" destOrd="0" presId="urn:microsoft.com/office/officeart/2008/layout/HexagonCluster"/>
    <dgm:cxn modelId="{CF971C87-2C72-42FF-B1CC-E32C532E5308}" type="presParOf" srcId="{802B9F64-FB63-423C-8F41-48B6F40710C3}" destId="{C173D82E-1763-4F9E-81C0-AAE7DCBDD243}" srcOrd="0" destOrd="0" presId="urn:microsoft.com/office/officeart/2008/layout/HexagonCluster"/>
    <dgm:cxn modelId="{FD8F1D62-1F66-41F0-8BF6-D2C3E4BBFEA6}" type="presParOf" srcId="{4CEEA066-CFD9-499C-86B0-F2AB04DC3DE9}" destId="{2FB91548-C0D7-4942-961D-33BC94F0140F}" srcOrd="14" destOrd="0" presId="urn:microsoft.com/office/officeart/2008/layout/HexagonCluster"/>
    <dgm:cxn modelId="{0708A5E9-0180-4C3F-B79C-D51788039C5D}" type="presParOf" srcId="{2FB91548-C0D7-4942-961D-33BC94F0140F}" destId="{83A5BF8F-918C-41C2-BBB5-9A1741A6CFED}" srcOrd="0" destOrd="0" presId="urn:microsoft.com/office/officeart/2008/layout/HexagonCluster"/>
    <dgm:cxn modelId="{8B6A886B-730E-4EB0-8EB6-EBB9C8024D9A}" type="presParOf" srcId="{4CEEA066-CFD9-499C-86B0-F2AB04DC3DE9}" destId="{7049A28E-D29F-48FD-BF0E-6C6D1E4C4433}" srcOrd="15" destOrd="0" presId="urn:microsoft.com/office/officeart/2008/layout/HexagonCluster"/>
    <dgm:cxn modelId="{6A829681-A0A8-4D61-B847-7388096E3F0E}" type="presParOf" srcId="{7049A28E-D29F-48FD-BF0E-6C6D1E4C4433}" destId="{0470A533-4269-4CB8-875B-6A79F7408F3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87DF0-E4C5-4F7D-8BAF-826B4C4161FF}">
      <dsp:nvSpPr>
        <dsp:cNvPr id="0" name=""/>
        <dsp:cNvSpPr/>
      </dsp:nvSpPr>
      <dsp:spPr>
        <a:xfrm>
          <a:off x="1469868" y="2175522"/>
          <a:ext cx="1544155" cy="132547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Затраты на научные исследования и разработки</a:t>
          </a:r>
          <a:endParaRPr lang="ru-RU" sz="1000" b="1" kern="1200" spc="-40" baseline="0" dirty="0"/>
        </a:p>
      </dsp:txBody>
      <dsp:txXfrm>
        <a:off x="1709004" y="2380793"/>
        <a:ext cx="1065883" cy="914936"/>
      </dsp:txXfrm>
    </dsp:sp>
    <dsp:sp modelId="{7E945923-33E4-4924-BF45-38283A6FEF01}">
      <dsp:nvSpPr>
        <dsp:cNvPr id="0" name=""/>
        <dsp:cNvSpPr/>
      </dsp:nvSpPr>
      <dsp:spPr>
        <a:xfrm>
          <a:off x="1518165" y="2761239"/>
          <a:ext cx="180264" cy="1554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4AD215-EDA1-4250-BCD2-6F234CC85AD0}">
      <dsp:nvSpPr>
        <dsp:cNvPr id="0" name=""/>
        <dsp:cNvSpPr/>
      </dsp:nvSpPr>
      <dsp:spPr>
        <a:xfrm>
          <a:off x="159037" y="1455016"/>
          <a:ext cx="1544155" cy="132547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974101-DB0E-403B-8044-033DEA54A36F}">
      <dsp:nvSpPr>
        <dsp:cNvPr id="0" name=""/>
        <dsp:cNvSpPr/>
      </dsp:nvSpPr>
      <dsp:spPr>
        <a:xfrm>
          <a:off x="1204572" y="2596692"/>
          <a:ext cx="180264" cy="1554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30C684-209C-4DF5-AC56-6EDCADA24CFE}">
      <dsp:nvSpPr>
        <dsp:cNvPr id="0" name=""/>
        <dsp:cNvSpPr/>
      </dsp:nvSpPr>
      <dsp:spPr>
        <a:xfrm>
          <a:off x="2779338" y="1444863"/>
          <a:ext cx="1544155" cy="132547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-160472"/>
                <a:satOff val="3389"/>
                <a:lumOff val="90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160472"/>
                <a:satOff val="3389"/>
                <a:lumOff val="90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160472"/>
                <a:satOff val="3389"/>
                <a:lumOff val="90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-160472"/>
              <a:satOff val="3389"/>
              <a:lumOff val="902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Затраты на инновации</a:t>
          </a:r>
          <a:endParaRPr lang="ru-RU" sz="1000" b="1" kern="1200" dirty="0"/>
        </a:p>
      </dsp:txBody>
      <dsp:txXfrm>
        <a:off x="3018474" y="1650134"/>
        <a:ext cx="1065883" cy="914936"/>
      </dsp:txXfrm>
    </dsp:sp>
    <dsp:sp modelId="{2345426F-751F-41A6-B4FA-388756B66B88}">
      <dsp:nvSpPr>
        <dsp:cNvPr id="0" name=""/>
        <dsp:cNvSpPr/>
      </dsp:nvSpPr>
      <dsp:spPr>
        <a:xfrm>
          <a:off x="3837119" y="2585139"/>
          <a:ext cx="180264" cy="1554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C17149-6D7F-488B-8E11-13CC188924D3}">
      <dsp:nvSpPr>
        <dsp:cNvPr id="0" name=""/>
        <dsp:cNvSpPr/>
      </dsp:nvSpPr>
      <dsp:spPr>
        <a:xfrm>
          <a:off x="4095611" y="2173421"/>
          <a:ext cx="1544155" cy="132547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6350" cap="flat" cmpd="sng" algn="ctr">
          <a:solidFill>
            <a:schemeClr val="accent2">
              <a:shade val="80000"/>
              <a:hueOff val="-160472"/>
              <a:satOff val="3389"/>
              <a:lumOff val="902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94B768-22F2-457E-9BD1-8528A5ACC292}">
      <dsp:nvSpPr>
        <dsp:cNvPr id="0" name=""/>
        <dsp:cNvSpPr/>
      </dsp:nvSpPr>
      <dsp:spPr>
        <a:xfrm>
          <a:off x="4130984" y="2767191"/>
          <a:ext cx="180264" cy="1554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9E56CC-8354-4701-9609-D18D9833D2FF}">
      <dsp:nvSpPr>
        <dsp:cNvPr id="0" name=""/>
        <dsp:cNvSpPr/>
      </dsp:nvSpPr>
      <dsp:spPr>
        <a:xfrm>
          <a:off x="1469868" y="730658"/>
          <a:ext cx="1544155" cy="132547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-320943"/>
                <a:satOff val="6777"/>
                <a:lumOff val="180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320943"/>
                <a:satOff val="6777"/>
                <a:lumOff val="180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320943"/>
                <a:satOff val="6777"/>
                <a:lumOff val="180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-320943"/>
              <a:satOff val="6777"/>
              <a:lumOff val="1805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663300"/>
              </a:solidFill>
            </a:rPr>
            <a:t>Сведения </a:t>
          </a:r>
          <a:br>
            <a:rPr lang="ru-RU" sz="1000" b="1" kern="1200" dirty="0" smtClean="0">
              <a:solidFill>
                <a:srgbClr val="663300"/>
              </a:solidFill>
            </a:rPr>
          </a:br>
          <a:r>
            <a:rPr lang="ru-RU" sz="1000" b="1" kern="1200" dirty="0" smtClean="0">
              <a:solidFill>
                <a:srgbClr val="663300"/>
              </a:solidFill>
            </a:rPr>
            <a:t>о деятельности организации </a:t>
          </a:r>
          <a:br>
            <a:rPr lang="ru-RU" sz="1000" b="1" kern="1200" dirty="0" smtClean="0">
              <a:solidFill>
                <a:srgbClr val="663300"/>
              </a:solidFill>
            </a:rPr>
          </a:br>
          <a:r>
            <a:rPr lang="ru-RU" sz="1000" b="1" kern="1200" dirty="0" smtClean="0">
              <a:solidFill>
                <a:srgbClr val="663300"/>
              </a:solidFill>
            </a:rPr>
            <a:t>по видам экономической деятельности</a:t>
          </a:r>
          <a:endParaRPr lang="ru-RU" sz="1000" b="1" kern="1200" dirty="0">
            <a:solidFill>
              <a:srgbClr val="663300"/>
            </a:solidFill>
          </a:endParaRPr>
        </a:p>
      </dsp:txBody>
      <dsp:txXfrm>
        <a:off x="1709004" y="935929"/>
        <a:ext cx="1065883" cy="914936"/>
      </dsp:txXfrm>
    </dsp:sp>
    <dsp:sp modelId="{B30A9825-88FE-4381-9DE9-2AC4FF6BF132}">
      <dsp:nvSpPr>
        <dsp:cNvPr id="0" name=""/>
        <dsp:cNvSpPr/>
      </dsp:nvSpPr>
      <dsp:spPr>
        <a:xfrm>
          <a:off x="2520845" y="757966"/>
          <a:ext cx="180264" cy="1554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9C7145-A79D-4DED-BA71-A0F8A1AD60D7}">
      <dsp:nvSpPr>
        <dsp:cNvPr id="0" name=""/>
        <dsp:cNvSpPr/>
      </dsp:nvSpPr>
      <dsp:spPr>
        <a:xfrm>
          <a:off x="2779338" y="0"/>
          <a:ext cx="1544155" cy="132547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6350" cap="flat" cmpd="sng" algn="ctr">
          <a:solidFill>
            <a:schemeClr val="accent2">
              <a:shade val="80000"/>
              <a:hueOff val="-320943"/>
              <a:satOff val="6777"/>
              <a:lumOff val="1805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E21F3E-D351-41AF-AC61-36681B0D79A3}">
      <dsp:nvSpPr>
        <dsp:cNvPr id="0" name=""/>
        <dsp:cNvSpPr/>
      </dsp:nvSpPr>
      <dsp:spPr>
        <a:xfrm>
          <a:off x="2814711" y="587467"/>
          <a:ext cx="180264" cy="1554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568C7-0A74-4244-8520-3E9CA3EEF2A1}">
      <dsp:nvSpPr>
        <dsp:cNvPr id="0" name=""/>
        <dsp:cNvSpPr/>
      </dsp:nvSpPr>
      <dsp:spPr>
        <a:xfrm>
          <a:off x="4095611" y="728558"/>
          <a:ext cx="1544155" cy="132547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663300"/>
              </a:solidFill>
            </a:rPr>
            <a:t>Отдельные сведения </a:t>
          </a:r>
          <a:br>
            <a:rPr lang="ru-RU" sz="1000" b="1" kern="1200" dirty="0" smtClean="0">
              <a:solidFill>
                <a:srgbClr val="663300"/>
              </a:solidFill>
            </a:rPr>
          </a:br>
          <a:r>
            <a:rPr lang="ru-RU" sz="1000" b="1" kern="1200" dirty="0" smtClean="0">
              <a:solidFill>
                <a:srgbClr val="663300"/>
              </a:solidFill>
            </a:rPr>
            <a:t>о деятельности организации по производству промышленной продукции (работ, услуг)</a:t>
          </a:r>
          <a:endParaRPr lang="ru-RU" sz="1000" b="1" kern="1200" spc="-80" dirty="0">
            <a:solidFill>
              <a:srgbClr val="663300"/>
            </a:solidFill>
          </a:endParaRPr>
        </a:p>
      </dsp:txBody>
      <dsp:txXfrm>
        <a:off x="4334747" y="933829"/>
        <a:ext cx="1065883" cy="914936"/>
      </dsp:txXfrm>
    </dsp:sp>
    <dsp:sp modelId="{C173D82E-1763-4F9E-81C0-AAE7DCBDD243}">
      <dsp:nvSpPr>
        <dsp:cNvPr id="0" name=""/>
        <dsp:cNvSpPr/>
      </dsp:nvSpPr>
      <dsp:spPr>
        <a:xfrm>
          <a:off x="5423449" y="1313575"/>
          <a:ext cx="180264" cy="1554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A5BF8F-918C-41C2-BBB5-9A1741A6CFED}">
      <dsp:nvSpPr>
        <dsp:cNvPr id="0" name=""/>
        <dsp:cNvSpPr/>
      </dsp:nvSpPr>
      <dsp:spPr>
        <a:xfrm>
          <a:off x="5417326" y="1457116"/>
          <a:ext cx="1544155" cy="132547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6350" cap="flat" cmpd="sng" algn="ctr">
          <a:solidFill>
            <a:schemeClr val="accent2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70A533-4269-4CB8-875B-6A79F7408F32}">
      <dsp:nvSpPr>
        <dsp:cNvPr id="0" name=""/>
        <dsp:cNvSpPr/>
      </dsp:nvSpPr>
      <dsp:spPr>
        <a:xfrm>
          <a:off x="5728878" y="1480573"/>
          <a:ext cx="180264" cy="1554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3ADD7-B708-47EE-9537-A1AC9E029E1F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3DA6E-6405-44F1-AD43-5F71991F9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102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61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6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49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05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4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0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7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77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02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75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D6F0C-2B34-4052-856D-C123AC89062E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4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2.docx"/><Relationship Id="rId3" Type="http://schemas.openxmlformats.org/officeDocument/2006/relationships/image" Target="../media/image9.pn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Document3.docx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Word_Document4.docx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6.docx"/><Relationship Id="rId3" Type="http://schemas.openxmlformats.org/officeDocument/2006/relationships/image" Target="../media/image9.png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Word_Document5.docx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20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22" y="500235"/>
            <a:ext cx="1103781" cy="9503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855" y="541529"/>
            <a:ext cx="639148" cy="6596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91" y="1579418"/>
            <a:ext cx="12192489" cy="5278582"/>
          </a:xfrm>
          <a:prstGeom prst="rect">
            <a:avLst/>
          </a:prstGeom>
        </p:spPr>
      </p:pic>
      <p:sp>
        <p:nvSpPr>
          <p:cNvPr id="15" name="Заголовок 4"/>
          <p:cNvSpPr txBox="1">
            <a:spLocks/>
          </p:cNvSpPr>
          <p:nvPr/>
        </p:nvSpPr>
        <p:spPr>
          <a:xfrm>
            <a:off x="432262" y="6018028"/>
            <a:ext cx="3474720" cy="627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14.03.2024, г. Гомель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6" name="Заголовок 4"/>
          <p:cNvSpPr txBox="1">
            <a:spLocks/>
          </p:cNvSpPr>
          <p:nvPr/>
        </p:nvSpPr>
        <p:spPr>
          <a:xfrm>
            <a:off x="6251944" y="5778519"/>
            <a:ext cx="5704529" cy="866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Главный специалист отдела макроэкономической статистики, структурных обследований и статистического регистра</a:t>
            </a:r>
          </a:p>
          <a:p>
            <a:pPr>
              <a:lnSpc>
                <a:spcPct val="10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Борисенко Екатерина Александровна</a:t>
            </a:r>
            <a:endParaRPr lang="ru-RU" sz="1600" b="1" dirty="0">
              <a:solidFill>
                <a:schemeClr val="bg1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>
          <a:xfrm>
            <a:off x="432262" y="1722126"/>
            <a:ext cx="4042335" cy="1781196"/>
          </a:xfrm>
          <a:prstGeom prst="rect">
            <a:avLst/>
          </a:prstGeom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haroni" pitchFamily="2" charset="-79"/>
              </a:rPr>
              <a:t>Форма государственной статистической отчетности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haroni" pitchFamily="2" charset="-79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haroni" pitchFamily="2" charset="-79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haroni" pitchFamily="2" charset="-79"/>
              </a:rPr>
              <a:t>4-у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ea typeface="+mj-ea"/>
                <a:cs typeface="Aharoni" pitchFamily="2" charset="-79"/>
              </a:rPr>
              <a:t>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haroni" pitchFamily="2" charset="-79"/>
              </a:rPr>
              <a:t>«Отчет о видах экономической деятельности организации»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8" name="Прямоугольник 3"/>
          <p:cNvSpPr>
            <a:spLocks noChangeArrowheads="1"/>
          </p:cNvSpPr>
          <p:nvPr/>
        </p:nvSpPr>
        <p:spPr bwMode="auto">
          <a:xfrm>
            <a:off x="103101" y="5187031"/>
            <a:ext cx="43714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Актуальные изменения, основные моменты, 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на которые необходимо обратить внимание 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при заполнении формы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3"/>
          <p:cNvSpPr>
            <a:spLocks noChangeArrowheads="1"/>
          </p:cNvSpPr>
          <p:nvPr/>
        </p:nvSpPr>
        <p:spPr bwMode="auto">
          <a:xfrm>
            <a:off x="8897444" y="1781727"/>
            <a:ext cx="30590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ru-RU" sz="24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haroni" pitchFamily="2" charset="-79"/>
              </a:rPr>
              <a:t>за </a:t>
            </a:r>
            <a:r>
              <a:rPr lang="ru-RU" sz="24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haroni" pitchFamily="2" charset="-79"/>
              </a:rPr>
              <a:t>202</a:t>
            </a:r>
            <a:r>
              <a:rPr lang="en-US" sz="24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haroni" pitchFamily="2" charset="-79"/>
              </a:rPr>
              <a:t>3</a:t>
            </a:r>
            <a:r>
              <a:rPr lang="ru-RU" sz="24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haroni" pitchFamily="2" charset="-79"/>
              </a:rPr>
              <a:t> г. </a:t>
            </a:r>
            <a:br>
              <a:rPr lang="ru-RU" sz="24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haroni" pitchFamily="2" charset="-79"/>
              </a:rPr>
            </a:br>
            <a:r>
              <a:rPr lang="ru-RU" sz="24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haroni" pitchFamily="2" charset="-79"/>
              </a:rPr>
              <a:t>на периоды 2024 г.</a:t>
            </a:r>
            <a:endParaRPr lang="ru-RU" sz="2400" b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948928723"/>
              </p:ext>
            </p:extLst>
          </p:nvPr>
        </p:nvGraphicFramePr>
        <p:xfrm>
          <a:off x="3414365" y="2184862"/>
          <a:ext cx="7120519" cy="3501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73003" y="498590"/>
            <a:ext cx="9418997" cy="91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НАЦИОНАЛЬНЫЙ СТАТИСТИЧЕСКИЙ КОМИТЕТ РЕСПУБЛИКИ БЕЛАРУСЬ</a:t>
            </a:r>
          </a:p>
          <a:p>
            <a:pPr algn="ctr">
              <a:lnSpc>
                <a:spcPts val="1400"/>
              </a:lnSpc>
            </a:pPr>
            <a:endParaRPr lang="ru-RU" sz="2400" dirty="0" smtClean="0"/>
          </a:p>
          <a:p>
            <a:pPr algn="ctr"/>
            <a:r>
              <a:rPr lang="ru-RU" dirty="0" smtClean="0"/>
              <a:t>ГЛАВНОЕ СТАТИСТИЧЕСКОЕ УПРАВЛЕНИЕ ГОМЕЛЬСКОЙ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615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359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60122" y="482694"/>
            <a:ext cx="8301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</a:rPr>
              <a:t>Общие положения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Содержимое 10"/>
          <p:cNvSpPr txBox="1">
            <a:spLocks/>
          </p:cNvSpPr>
          <p:nvPr/>
        </p:nvSpPr>
        <p:spPr bwMode="auto">
          <a:xfrm>
            <a:off x="815894" y="1279969"/>
            <a:ext cx="11016715" cy="390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r>
              <a:rPr lang="ru-RU" sz="2200" b="1" dirty="0" smtClean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Единица измерения</a:t>
            </a:r>
            <a:endParaRPr lang="en-US" sz="2200" b="1" dirty="0">
              <a:solidFill>
                <a:srgbClr val="CC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r>
              <a:rPr lang="ru-RU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в форме 4-у отражаются в </a:t>
            </a:r>
            <a:r>
              <a:rPr lang="ru-RU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тысячах рублей в целых числах</a:t>
            </a:r>
            <a:r>
              <a:rPr lang="ru-RU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0" fontAlgn="base" hangingPunct="0"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r>
              <a:rPr lang="ru-RU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единица измерения статистических показателей при составлении отчета </a:t>
            </a:r>
            <a:r>
              <a:rPr lang="ru-RU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соответствует единице измерения данных в первичных учетных и иных документах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то: </a:t>
            </a:r>
          </a:p>
          <a:p>
            <a:pPr indent="-285750" algn="just" eaLnBrk="0" fontAlgn="base" hangingPunct="0"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lang="ru-RU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вначале определяются 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значения статистических показателей </a:t>
            </a:r>
            <a:r>
              <a:rPr lang="ru-RU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основании данных в первичных учетных и иных </a:t>
            </a:r>
            <a:r>
              <a:rPr lang="ru-RU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документах;</a:t>
            </a:r>
          </a:p>
          <a:p>
            <a:pPr indent="-285750" algn="just" eaLnBrk="0" fontAlgn="base" hangingPunct="0"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lang="ru-RU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потом 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происходит их округление по правилам арифметики </a:t>
            </a:r>
            <a:r>
              <a:rPr lang="ru-RU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необходимой единицы </a:t>
            </a:r>
            <a:r>
              <a:rPr lang="ru-RU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измерения, указанной в отчете. </a:t>
            </a:r>
          </a:p>
          <a:p>
            <a:pPr indent="-285750" algn="just" eaLnBrk="0" fontAlgn="base" hangingPunct="0"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lang="ru-RU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затем производится 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</a:t>
            </a:r>
            <a:r>
              <a:rPr lang="ru-RU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взаимоувязок по строкам и графам отчета и, если необходимо осуществляется корректировка 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правилам арифметики </a:t>
            </a:r>
            <a:r>
              <a:rPr lang="ru-RU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значений статистических показателей.</a:t>
            </a:r>
            <a:endParaRPr lang="en-US" sz="2200" b="1" dirty="0">
              <a:solidFill>
                <a:srgbClr val="CC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32821" y="5257725"/>
            <a:ext cx="598223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Например,</a:t>
            </a:r>
            <a:r>
              <a:rPr lang="ru-RU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данные в первичных учетных документах представлены в рублях, для </a:t>
            </a:r>
            <a:r>
              <a:rPr lang="ru-RU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заполнения графы 1 формы 4-у </a:t>
            </a:r>
            <a:r>
              <a:rPr lang="ru-RU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январь-июнь необходимо </a:t>
            </a:r>
            <a:r>
              <a:rPr lang="ru-RU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вначале сложить </a:t>
            </a:r>
            <a:r>
              <a:rPr lang="ru-RU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за шесть месяцев отчетного периода и только </a:t>
            </a:r>
            <a:r>
              <a:rPr lang="ru-RU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затем округлить </a:t>
            </a:r>
            <a:r>
              <a:rPr lang="ru-RU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</a:t>
            </a:r>
            <a:r>
              <a:rPr lang="ru-RU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тысяч рублей </a:t>
            </a:r>
            <a:r>
              <a:rPr lang="ru-RU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единица измерения в форме 4-у). </a:t>
            </a:r>
          </a:p>
        </p:txBody>
      </p:sp>
    </p:spTree>
    <p:extLst>
      <p:ext uri="{BB962C8B-B14F-4D97-AF65-F5344CB8AC3E}">
        <p14:creationId xmlns:p14="http://schemas.microsoft.com/office/powerpoint/2010/main" val="3982484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11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1155" y="415087"/>
            <a:ext cx="81153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представления формы 4-у 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одержимое 10"/>
          <p:cNvSpPr txBox="1">
            <a:spLocks/>
          </p:cNvSpPr>
          <p:nvPr/>
        </p:nvSpPr>
        <p:spPr bwMode="auto">
          <a:xfrm>
            <a:off x="606736" y="1837847"/>
            <a:ext cx="11253168" cy="118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r>
              <a:rPr lang="ru-RU" sz="2200" b="1" dirty="0" smtClean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органы государственной статистики самостоятельно </a:t>
            </a:r>
            <a:r>
              <a:rPr lang="ru-RU" sz="2200" b="1" dirty="0" smtClean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представляют отчет</a:t>
            </a:r>
            <a:r>
              <a:rPr lang="ru-RU" sz="2200" b="1" dirty="0" smtClean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b="1" dirty="0">
              <a:solidFill>
                <a:srgbClr val="CC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lang="ru-RU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юридическое лицо</a:t>
            </a:r>
          </a:p>
          <a:p>
            <a:pPr marL="285750" indent="-285750"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lang="ru-RU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обособленное подразделение юридического лица</a:t>
            </a:r>
          </a:p>
          <a:p>
            <a:pPr marL="285750" indent="-285750" algn="just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одержимое 10"/>
          <p:cNvSpPr txBox="1">
            <a:spLocks/>
          </p:cNvSpPr>
          <p:nvPr/>
        </p:nvSpPr>
        <p:spPr bwMode="auto">
          <a:xfrm>
            <a:off x="689206" y="3166281"/>
            <a:ext cx="10813589" cy="179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Организация, в структуру которой входят подразделения, </a:t>
            </a:r>
            <a:b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расположенные </a:t>
            </a:r>
            <a:r>
              <a:rPr lang="ru-RU" sz="2000" b="1" dirty="0" smtClean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одной с ней территории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представляет один отчет, включая данные по этим подразделениям</a:t>
            </a:r>
          </a:p>
          <a:p>
            <a:pPr marL="285750" indent="-285750"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графе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«Территория нахождения структурного подразделения» указывает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нахождения организации</a:t>
            </a:r>
          </a:p>
          <a:p>
            <a:pPr marL="285750" indent="-285750" algn="just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lang="ru-RU" sz="20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20585" y="5176500"/>
            <a:ext cx="6475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нахождения (территория)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район области,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областного подчинения,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Гомель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484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</a:t>
            </a:r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43082" y="364661"/>
            <a:ext cx="81153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представления формы 4-у 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одержимое 10"/>
          <p:cNvSpPr txBox="1">
            <a:spLocks/>
          </p:cNvSpPr>
          <p:nvPr/>
        </p:nvSpPr>
        <p:spPr bwMode="auto">
          <a:xfrm>
            <a:off x="1992466" y="1267002"/>
            <a:ext cx="8105463" cy="91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Организация, в структуру которой входят подразделения, </a:t>
            </a:r>
            <a:b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расположенные на </a:t>
            </a:r>
            <a:r>
              <a:rPr lang="ru-RU" sz="1600" b="1" dirty="0" smtClean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другой территории  </a:t>
            </a:r>
            <a:endParaRPr lang="en-US" sz="1600" b="1" dirty="0">
              <a:solidFill>
                <a:srgbClr val="CC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представляет как минимум три отчета</a:t>
            </a:r>
          </a:p>
          <a:p>
            <a:pPr marL="285750" indent="-285750" algn="just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455405" y="2167837"/>
            <a:ext cx="8215312" cy="1346674"/>
            <a:chOff x="585787" y="3755383"/>
            <a:chExt cx="8215312" cy="2380305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585787" y="3755383"/>
              <a:ext cx="5400672" cy="2380305"/>
              <a:chOff x="585787" y="3755383"/>
              <a:chExt cx="5400672" cy="2380305"/>
            </a:xfrm>
          </p:grpSpPr>
          <p:sp>
            <p:nvSpPr>
              <p:cNvPr id="16" name="Блок-схема: процесс 15"/>
              <p:cNvSpPr/>
              <p:nvPr/>
            </p:nvSpPr>
            <p:spPr>
              <a:xfrm>
                <a:off x="585787" y="3778250"/>
                <a:ext cx="2581804" cy="2357438"/>
              </a:xfrm>
              <a:prstGeom prst="flowChartProcess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809EC2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kumimoji="0" lang="ru-RU" sz="12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отчет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по </a:t>
                </a:r>
                <a:r>
                  <a:rPr kumimoji="0" 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организации в </a:t>
                </a: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целом </a:t>
                </a:r>
                <a:r>
                  <a:rPr kumimoji="0" 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включая данные по всем входящим в ее структуру подразделениям, </a:t>
                </a:r>
                <a:r>
                  <a:rPr kumimoji="0" lang="ru-RU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независимо </a:t>
                </a:r>
                <a:br>
                  <a:rPr kumimoji="0" lang="ru-RU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</a:br>
                <a:r>
                  <a:rPr kumimoji="0" lang="ru-RU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от </a:t>
                </a:r>
                <a:r>
                  <a:rPr kumimoji="0" 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места </a:t>
                </a:r>
                <a:r>
                  <a:rPr kumimoji="0" lang="ru-RU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их нахождения</a:t>
                </a:r>
                <a:endPara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Блок-схема: процесс 19"/>
              <p:cNvSpPr/>
              <p:nvPr/>
            </p:nvSpPr>
            <p:spPr>
              <a:xfrm>
                <a:off x="3343272" y="3755383"/>
                <a:ext cx="2643187" cy="2357438"/>
              </a:xfrm>
              <a:prstGeom prst="flowChartProcess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809EC2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II</a:t>
                </a:r>
                <a:r>
                  <a:rPr kumimoji="0" lang="ru-RU" sz="12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отчет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по </a:t>
                </a: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организации </a:t>
                </a:r>
                <a:r>
                  <a:rPr kumimoji="0" 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/>
                </a:r>
                <a:br>
                  <a:rPr kumimoji="0" 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</a:br>
                <a:r>
                  <a:rPr kumimoji="0" 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включая данные по входящим в ее структуру подразделениям, </a:t>
                </a:r>
                <a:br>
                  <a:rPr kumimoji="0" 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</a:br>
                <a:r>
                  <a:rPr kumimoji="0" lang="ru-RU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расположенным </a:t>
                </a:r>
                <a:r>
                  <a:rPr kumimoji="0" 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на одной с ней территории</a:t>
                </a:r>
              </a:p>
              <a:p>
                <a:pPr marL="0" marR="0" lvl="0" indent="0" algn="ctr" defTabSz="914400" eaLnBrk="1" fontAlgn="base" latinLnBrk="0" hangingPunct="1">
                  <a:lnSpc>
                    <a:spcPts val="16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3" name="Блок-схема: процесс 12"/>
            <p:cNvSpPr/>
            <p:nvPr/>
          </p:nvSpPr>
          <p:spPr>
            <a:xfrm>
              <a:off x="6130924" y="3778250"/>
              <a:ext cx="2670175" cy="2357438"/>
            </a:xfrm>
            <a:prstGeom prst="flowChartProcess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9EC2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III</a:t>
              </a:r>
              <a:r>
                <a:rPr kumimoji="0" lang="ru-RU" sz="1200" b="1" i="0" u="sng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отчет и далее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F3A44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-3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по структурным </a:t>
              </a:r>
              <a:r>
                <a:rPr kumimoji="0" lang="ru-RU" sz="1200" b="1" i="0" u="none" strike="noStrike" kern="0" cap="none" spc="-3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подразделениям</a:t>
              </a:r>
              <a:r>
                <a:rPr kumimoji="0" lang="ru-RU" sz="1200" b="0" i="0" u="none" strike="noStrike" kern="0" cap="none" spc="-3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ru-RU" sz="1200" b="0" i="0" u="none" strike="noStrike" kern="0" cap="none" spc="-4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/>
              </a:r>
              <a:br>
                <a:rPr kumimoji="0" lang="ru-RU" sz="1200" b="0" i="0" u="none" strike="noStrike" kern="0" cap="none" spc="-4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расположенным </a:t>
              </a: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на другой территории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sp>
        <p:nvSpPr>
          <p:cNvPr id="21" name="Содержимое 10"/>
          <p:cNvSpPr txBox="1">
            <a:spLocks/>
          </p:cNvSpPr>
          <p:nvPr/>
        </p:nvSpPr>
        <p:spPr bwMode="auto">
          <a:xfrm>
            <a:off x="2202222" y="3606333"/>
            <a:ext cx="8105463" cy="39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графе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«Территория нахождения структурного подразделения»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указывает:</a:t>
            </a:r>
            <a:endParaRPr lang="ru-RU" sz="1600" dirty="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426826" y="4001756"/>
            <a:ext cx="8215313" cy="812799"/>
            <a:chOff x="585786" y="3778250"/>
            <a:chExt cx="8215313" cy="2357438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585786" y="3778250"/>
              <a:ext cx="5379244" cy="2357438"/>
              <a:chOff x="585786" y="3778250"/>
              <a:chExt cx="5379244" cy="2357438"/>
            </a:xfrm>
          </p:grpSpPr>
          <p:sp>
            <p:nvSpPr>
              <p:cNvPr id="25" name="Блок-схема: процесс 24"/>
              <p:cNvSpPr/>
              <p:nvPr/>
            </p:nvSpPr>
            <p:spPr>
              <a:xfrm>
                <a:off x="585786" y="3778250"/>
                <a:ext cx="2581805" cy="2357438"/>
              </a:xfrm>
              <a:prstGeom prst="flowChartProcess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809EC2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в </a:t>
                </a:r>
                <a:r>
                  <a:rPr kumimoji="0" lang="en-US" sz="12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kumimoji="0" lang="ru-RU" sz="12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отчете</a:t>
                </a:r>
                <a:endParaRPr kumimoji="0" lang="ru-RU" sz="1200" b="1" i="0" u="sng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по организации в </a:t>
                </a: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целом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ноль </a:t>
                </a:r>
                <a:endPara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Блок-схема: процесс 25"/>
              <p:cNvSpPr/>
              <p:nvPr/>
            </p:nvSpPr>
            <p:spPr>
              <a:xfrm>
                <a:off x="3321843" y="3778250"/>
                <a:ext cx="2643187" cy="2357438"/>
              </a:xfrm>
              <a:prstGeom prst="flowChartProcess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809EC2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во </a:t>
                </a:r>
                <a:r>
                  <a:rPr kumimoji="0" lang="en-US" sz="12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II</a:t>
                </a:r>
                <a:r>
                  <a:rPr kumimoji="0" lang="ru-RU" sz="12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отчете</a:t>
                </a:r>
                <a:endParaRPr kumimoji="0" lang="ru-RU" sz="1200" b="1" i="0" u="sng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по </a:t>
                </a: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организации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место нахождения организации</a:t>
                </a:r>
                <a:endPara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4" name="Блок-схема: процесс 23"/>
            <p:cNvSpPr/>
            <p:nvPr/>
          </p:nvSpPr>
          <p:spPr>
            <a:xfrm>
              <a:off x="6130925" y="3778250"/>
              <a:ext cx="2670174" cy="2357438"/>
            </a:xfrm>
            <a:prstGeom prst="flowChartProcess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9EC2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в </a:t>
              </a:r>
              <a:r>
                <a:rPr kumimoji="0" lang="en-US" sz="12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III</a:t>
              </a:r>
              <a:r>
                <a:rPr kumimoji="0" lang="ru-RU" sz="12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отчете и далее</a:t>
              </a:r>
              <a:endPara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F3A44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-3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по структурным </a:t>
              </a:r>
              <a:r>
                <a:rPr kumimoji="0" lang="ru-RU" sz="1200" b="1" i="0" u="none" strike="noStrike" kern="0" cap="none" spc="-3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подразделениям</a:t>
              </a:r>
              <a:r>
                <a:rPr kumimoji="0" lang="ru-RU" sz="1200" b="0" i="0" u="none" strike="noStrike" kern="0" cap="none" spc="-3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ru-RU" sz="1200" b="0" i="0" u="none" strike="noStrike" kern="0" cap="none" spc="-3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/>
              </a:r>
              <a:br>
                <a:rPr kumimoji="0" lang="ru-RU" sz="1200" b="0" i="0" u="none" strike="noStrike" kern="0" cap="none" spc="-3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место 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нахождения подразделений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5752064" y="5983285"/>
            <a:ext cx="4414148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" charset="0"/>
              </a:rPr>
              <a:t>Место нахождения (территория) – </a:t>
            </a:r>
            <a:r>
              <a:rPr lang="ru-RU" sz="1400" b="1" dirty="0">
                <a:solidFill>
                  <a:prstClr val="black"/>
                </a:solidFill>
                <a:latin typeface="Arial" charset="0"/>
              </a:rPr>
              <a:t>район области, город областного подчинения, </a:t>
            </a:r>
            <a:r>
              <a:rPr lang="ru-RU" sz="1400" b="1" dirty="0" smtClean="0">
                <a:solidFill>
                  <a:prstClr val="black"/>
                </a:solidFill>
                <a:latin typeface="Arial" charset="0"/>
              </a:rPr>
              <a:t>город Гомель</a:t>
            </a:r>
            <a:endParaRPr lang="ru-RU" sz="14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500060" y="4976913"/>
            <a:ext cx="10504009" cy="10936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spcBef>
                <a:spcPts val="0"/>
              </a:spcBef>
              <a:spcAft>
                <a:spcPct val="0"/>
              </a:spcAft>
              <a:buClr>
                <a:srgbClr val="E7BC29"/>
              </a:buClr>
              <a:buFont typeface="Georgia"/>
              <a:buNone/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III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отчете и далее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структурным подразделениям, </a:t>
            </a:r>
            <a:r>
              <a:rPr lang="ru-RU" sz="1400" b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расположенным </a:t>
            </a:r>
            <a:r>
              <a:rPr lang="ru-RU" sz="1400" b="1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в пределах одной территории,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организация отражает сумму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данных по всем видам экономической деятельности, осуществляемым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этими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структурными подразделениями в пределах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этой территории. </a:t>
            </a:r>
          </a:p>
          <a:p>
            <a:pPr marL="0" indent="0" algn="just" fontAlgn="base">
              <a:spcBef>
                <a:spcPts val="600"/>
              </a:spcBef>
              <a:spcAft>
                <a:spcPct val="0"/>
              </a:spcAft>
              <a:buClr>
                <a:srgbClr val="E7BC29"/>
              </a:buClr>
              <a:buFont typeface="Georgia"/>
              <a:buNone/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Отчет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заполняется </a:t>
            </a:r>
            <a:r>
              <a:rPr lang="ru-RU" sz="1400" b="1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отдельно по каждой </a:t>
            </a:r>
            <a:r>
              <a:rPr lang="ru-RU" sz="1400" b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территории.</a:t>
            </a:r>
            <a:endParaRPr lang="ru-RU" sz="2400" b="1" dirty="0" smtClean="0">
              <a:solidFill>
                <a:srgbClr val="7F6F6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484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13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33260" y="94892"/>
            <a:ext cx="99710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представления формы 4-у.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Условный пример 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одержимое 10"/>
          <p:cNvSpPr txBox="1">
            <a:spLocks/>
          </p:cNvSpPr>
          <p:nvPr/>
        </p:nvSpPr>
        <p:spPr bwMode="auto">
          <a:xfrm>
            <a:off x="597846" y="1626029"/>
            <a:ext cx="11000189" cy="216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структуру промышленного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юридического лица</a:t>
            </a:r>
            <a:r>
              <a:rPr lang="ru-RU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расположенного в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г. 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Гомеле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входят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структурные подразделения: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  <a:p>
            <a:pPr marL="627063" indent="-177800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719138" algn="l"/>
              </a:tabLst>
              <a:defRPr/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промышленное </a:t>
            </a:r>
            <a:r>
              <a:rPr lang="ru-RU" dirty="0">
                <a:solidFill>
                  <a:prstClr val="black"/>
                </a:solidFill>
                <a:latin typeface="Arial" charset="0"/>
              </a:rPr>
              <a:t>подразделение  (г. </a:t>
            </a: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Мозырь)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  <a:p>
            <a:pPr marL="627063" indent="-177800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719138" algn="l"/>
              </a:tabLst>
              <a:defRPr/>
            </a:pPr>
            <a:r>
              <a:rPr lang="ru-RU" dirty="0">
                <a:solidFill>
                  <a:prstClr val="black"/>
                </a:solidFill>
                <a:latin typeface="Arial" charset="0"/>
              </a:rPr>
              <a:t>магазин (г. </a:t>
            </a: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Мозырь)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  <a:p>
            <a:pPr marL="627063" indent="-177800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719138" algn="l"/>
              </a:tabLst>
              <a:defRPr/>
            </a:pPr>
            <a:r>
              <a:rPr lang="ru-RU" dirty="0">
                <a:solidFill>
                  <a:prstClr val="black"/>
                </a:solidFill>
                <a:latin typeface="Arial" charset="0"/>
              </a:rPr>
              <a:t>сельскохозяйственный комплекс (Рогачевский район)</a:t>
            </a:r>
          </a:p>
          <a:p>
            <a:pPr marL="627063" indent="-177800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719138" algn="l"/>
              </a:tabLst>
              <a:defRPr/>
            </a:pPr>
            <a:r>
              <a:rPr lang="ru-RU" dirty="0">
                <a:solidFill>
                  <a:prstClr val="black"/>
                </a:solidFill>
                <a:latin typeface="Arial" charset="0"/>
              </a:rPr>
              <a:t>детский оздоровительный лагерь (</a:t>
            </a:r>
            <a:r>
              <a:rPr lang="ru-RU" dirty="0" err="1">
                <a:solidFill>
                  <a:prstClr val="black"/>
                </a:solidFill>
                <a:latin typeface="Arial" charset="0"/>
              </a:rPr>
              <a:t>Речицкий</a:t>
            </a:r>
            <a:r>
              <a:rPr lang="ru-RU" dirty="0">
                <a:solidFill>
                  <a:prstClr val="black"/>
                </a:solidFill>
                <a:latin typeface="Arial" charset="0"/>
              </a:rPr>
              <a:t> район)</a:t>
            </a:r>
          </a:p>
          <a:p>
            <a:pPr marL="627063" indent="-177800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719138" algn="l"/>
              </a:tabLst>
              <a:defRPr/>
            </a:pPr>
            <a:r>
              <a:rPr lang="ru-RU" dirty="0">
                <a:solidFill>
                  <a:prstClr val="black"/>
                </a:solidFill>
                <a:latin typeface="Arial" charset="0"/>
              </a:rPr>
              <a:t>два общежития </a:t>
            </a: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(г</a:t>
            </a:r>
            <a:r>
              <a:rPr lang="ru-RU" dirty="0">
                <a:solidFill>
                  <a:prstClr val="black"/>
                </a:solidFill>
                <a:latin typeface="Arial" charset="0"/>
              </a:rPr>
              <a:t>. Гомеле и г. Мозырь)</a:t>
            </a:r>
          </a:p>
          <a:p>
            <a:pPr marL="285750" indent="-285750"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lang="ru-RU" sz="1600" dirty="0" smtClean="0">
              <a:solidFill>
                <a:prstClr val="black"/>
              </a:solidFill>
              <a:latin typeface="Arial" charset="0"/>
            </a:endParaRPr>
          </a:p>
          <a:p>
            <a:pPr marL="285750" indent="-285750" algn="just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01224" y="6016315"/>
            <a:ext cx="609836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charset="0"/>
              </a:rPr>
              <a:t>Место нахождения (территория) – </a:t>
            </a:r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район области, город областного подчинения, </a:t>
            </a:r>
            <a:r>
              <a:rPr lang="ru-RU" sz="1600" b="1" dirty="0" smtClean="0">
                <a:solidFill>
                  <a:prstClr val="black"/>
                </a:solidFill>
                <a:latin typeface="Arial" charset="0"/>
              </a:rPr>
              <a:t>город Гомель</a:t>
            </a:r>
            <a:endParaRPr lang="ru-RU" sz="16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7846" y="3972351"/>
            <a:ext cx="11097971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Организация не осуществляла затрат на инновации и научные исследования и разработки.</a:t>
            </a:r>
          </a:p>
        </p:txBody>
      </p:sp>
      <p:sp>
        <p:nvSpPr>
          <p:cNvPr id="13" name="Прямоугольник 4"/>
          <p:cNvSpPr>
            <a:spLocks noChangeArrowheads="1"/>
          </p:cNvSpPr>
          <p:nvPr/>
        </p:nvSpPr>
        <p:spPr bwMode="auto">
          <a:xfrm>
            <a:off x="500060" y="4505591"/>
            <a:ext cx="110979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Так как в структуру юридического лица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входят </a:t>
            </a:r>
            <a:r>
              <a:rPr lang="ru-RU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подразделения, расположенные </a:t>
            </a:r>
            <a:r>
              <a:rPr lang="ru-RU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на другой территории</a:t>
            </a:r>
            <a:r>
              <a:rPr lang="ru-RU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(отличной от места нахождения юридического лица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г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Гомель, Рогачевский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Речицкий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р-ны), то юридическое лицо представит следующие отчеты: </a:t>
            </a:r>
          </a:p>
        </p:txBody>
      </p:sp>
    </p:spTree>
    <p:extLst>
      <p:ext uri="{BB962C8B-B14F-4D97-AF65-F5344CB8AC3E}">
        <p14:creationId xmlns:p14="http://schemas.microsoft.com/office/powerpoint/2010/main" val="3982484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418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14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38349" y="72474"/>
            <a:ext cx="81153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charset="0"/>
              </a:rPr>
              <a:t>Правила представления формы 4-у. Условный пример </a:t>
            </a:r>
            <a:endParaRPr lang="ru-RU" sz="3200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325805" y="1419367"/>
            <a:ext cx="9775679" cy="4743024"/>
            <a:chOff x="609598" y="755180"/>
            <a:chExt cx="7874000" cy="4908004"/>
          </a:xfrm>
        </p:grpSpPr>
        <p:sp>
          <p:nvSpPr>
            <p:cNvPr id="11" name="Блок-схема: процесс 10"/>
            <p:cNvSpPr/>
            <p:nvPr/>
          </p:nvSpPr>
          <p:spPr>
            <a:xfrm>
              <a:off x="611186" y="764705"/>
              <a:ext cx="3817938" cy="1626796"/>
            </a:xfrm>
            <a:prstGeom prst="flowChartProcess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9EC2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sng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</a:t>
              </a:r>
              <a:r>
                <a:rPr kumimoji="0" lang="ru-RU" sz="1400" b="1" i="0" u="sng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отчет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Юридическое лицо +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все структурные подразделения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Территория … </a:t>
              </a: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– ноль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Разделы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 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и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II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заполняются </a:t>
              </a:r>
              <a:b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Раздел 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III 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не заполняется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3A44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2" name="Блок-схема: процесс 11"/>
            <p:cNvSpPr/>
            <p:nvPr/>
          </p:nvSpPr>
          <p:spPr>
            <a:xfrm>
              <a:off x="4643438" y="755180"/>
              <a:ext cx="3816350" cy="1636322"/>
            </a:xfrm>
            <a:prstGeom prst="flowChartProcess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9EC2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sng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II</a:t>
              </a:r>
              <a:r>
                <a:rPr kumimoji="0" lang="ru-RU" sz="1400" b="1" i="0" u="sng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отчет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Юридическое лицо +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общежитие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Территория 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… </a:t>
              </a: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– </a:t>
              </a:r>
              <a:r>
                <a:rPr kumimoji="0" lang="ru-RU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г.Гомель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Раздел 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</a:t>
              </a: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заполняется 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Разделы 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II 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и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III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не заполняются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Блок-схема: процесс 12"/>
            <p:cNvSpPr/>
            <p:nvPr/>
          </p:nvSpPr>
          <p:spPr>
            <a:xfrm>
              <a:off x="609598" y="2518461"/>
              <a:ext cx="3817937" cy="1617172"/>
            </a:xfrm>
            <a:prstGeom prst="flowChartProcess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9EC2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sng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III</a:t>
              </a:r>
              <a:r>
                <a:rPr kumimoji="0" lang="ru-RU" sz="1400" b="1" i="0" u="sng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отчет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Промышленное подразделение +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магазин + 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общежитие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Территория 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… </a:t>
              </a: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– г. 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Мозырь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Раздел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</a:t>
              </a: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заполняется 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Разделы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II </a:t>
              </a: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и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III</a:t>
              </a: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не заполняются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3A44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Блок-схема: процесс 15"/>
            <p:cNvSpPr/>
            <p:nvPr/>
          </p:nvSpPr>
          <p:spPr>
            <a:xfrm>
              <a:off x="4535488" y="2518462"/>
              <a:ext cx="3948110" cy="1617172"/>
            </a:xfrm>
            <a:prstGeom prst="flowChartProcess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9EC2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sng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IV</a:t>
              </a:r>
              <a:r>
                <a:rPr kumimoji="0" lang="ru-RU" sz="1400" b="1" i="0" u="sng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отчет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Сельскохозяйственный 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комплекс</a:t>
              </a:r>
              <a:b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Территория … </a:t>
              </a: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– 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Рогачевский р-н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Раздел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</a:t>
              </a: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заполняется 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Разделы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II </a:t>
              </a: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и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III</a:t>
              </a: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не заполняются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20" name="Блок-схема: процесс 19"/>
            <p:cNvSpPr/>
            <p:nvPr/>
          </p:nvSpPr>
          <p:spPr>
            <a:xfrm>
              <a:off x="2638424" y="4255285"/>
              <a:ext cx="3816350" cy="1407899"/>
            </a:xfrm>
            <a:prstGeom prst="flowChartProcess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9EC2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sng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V</a:t>
              </a:r>
              <a:r>
                <a:rPr kumimoji="0" lang="ru-RU" sz="1400" b="1" i="0" u="sng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отчет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Детский оздоровительный лагерь</a:t>
              </a:r>
            </a:p>
            <a:p>
              <a:pPr marL="87313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Территория… – </a:t>
              </a:r>
              <a:r>
                <a:rPr kumimoji="0" lang="ru-RU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Речицкий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р-н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Раздел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</a:t>
              </a: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заполняется 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Разделы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II </a:t>
              </a: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и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III</a:t>
              </a: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не заполняются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87313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2484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2418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15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46975" y="167366"/>
            <a:ext cx="81153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charset="0"/>
              </a:rPr>
              <a:t>Правила представления формы 4-у. Условный пример </a:t>
            </a:r>
            <a:endParaRPr lang="ru-RU" sz="3200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053426" y="1663101"/>
            <a:ext cx="7308850" cy="2428875"/>
            <a:chOff x="1428750" y="1785938"/>
            <a:chExt cx="6357938" cy="2428875"/>
          </a:xfrm>
        </p:grpSpPr>
        <p:sp>
          <p:nvSpPr>
            <p:cNvPr id="11" name="Блок-схема: процесс 10"/>
            <p:cNvSpPr/>
            <p:nvPr/>
          </p:nvSpPr>
          <p:spPr>
            <a:xfrm>
              <a:off x="1428750" y="1785938"/>
              <a:ext cx="6357938" cy="428625"/>
            </a:xfrm>
            <a:prstGeom prst="flowChartProcess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9EC2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sng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</a:t>
              </a:r>
              <a:r>
                <a:rPr kumimoji="0" lang="ru-RU" sz="1600" b="1" i="0" u="sng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отчет</a:t>
              </a: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  </a:t>
              </a: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Юридическое </a:t>
              </a: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лицо + все структурные </a:t>
              </a: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подразделения</a:t>
              </a: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3A44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3A44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2" name="Блок-схема: процесс 11"/>
            <p:cNvSpPr/>
            <p:nvPr/>
          </p:nvSpPr>
          <p:spPr>
            <a:xfrm>
              <a:off x="1428750" y="2286000"/>
              <a:ext cx="6357938" cy="428625"/>
            </a:xfrm>
            <a:prstGeom prst="flowChartProcess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9EC2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sng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II</a:t>
              </a:r>
              <a:r>
                <a:rPr kumimoji="0" lang="ru-RU" sz="1600" b="1" i="0" u="sng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отчет</a:t>
              </a: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 </a:t>
              </a: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Юридическое </a:t>
              </a: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лицо + общежитие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3A447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F3A44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Блок-схема: процесс 12"/>
            <p:cNvSpPr/>
            <p:nvPr/>
          </p:nvSpPr>
          <p:spPr>
            <a:xfrm>
              <a:off x="1428750" y="2786063"/>
              <a:ext cx="6357938" cy="428625"/>
            </a:xfrm>
            <a:prstGeom prst="flowChartProcess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9EC2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sng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III</a:t>
              </a:r>
              <a:r>
                <a:rPr kumimoji="0" lang="ru-RU" sz="1600" b="1" i="0" u="sng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отчет</a:t>
              </a: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Промышленное </a:t>
              </a: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подразделение + магазин + общежитие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3A44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Блок-схема: процесс 15"/>
            <p:cNvSpPr/>
            <p:nvPr/>
          </p:nvSpPr>
          <p:spPr>
            <a:xfrm>
              <a:off x="1428750" y="3286125"/>
              <a:ext cx="6357938" cy="428625"/>
            </a:xfrm>
            <a:prstGeom prst="flowChartProcess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9EC2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sng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IV</a:t>
              </a:r>
              <a:r>
                <a:rPr kumimoji="0" lang="ru-RU" sz="1600" b="1" i="0" u="sng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отчет</a:t>
              </a: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Сельскохозяйственный </a:t>
              </a: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комплекс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3A44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20" name="Блок-схема: процесс 19"/>
            <p:cNvSpPr/>
            <p:nvPr/>
          </p:nvSpPr>
          <p:spPr>
            <a:xfrm>
              <a:off x="1428750" y="3786188"/>
              <a:ext cx="6357938" cy="428625"/>
            </a:xfrm>
            <a:prstGeom prst="flowChartProcess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9EC2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sng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V</a:t>
              </a:r>
              <a:r>
                <a:rPr kumimoji="0" lang="ru-RU" sz="1600" b="1" i="0" u="sng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отчет</a:t>
              </a: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 </a:t>
              </a: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Детский </a:t>
              </a: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оздоровительный лагерь</a:t>
              </a:r>
            </a:p>
            <a:p>
              <a:pPr marL="87313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F3A44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87313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sp>
        <p:nvSpPr>
          <p:cNvPr id="21" name="Прямоугольник 16"/>
          <p:cNvSpPr>
            <a:spLocks noChangeArrowheads="1"/>
          </p:cNvSpPr>
          <p:nvPr/>
        </p:nvSpPr>
        <p:spPr bwMode="auto">
          <a:xfrm>
            <a:off x="500061" y="4179003"/>
            <a:ext cx="1096405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ts val="1200"/>
              </a:spcBef>
              <a:spcAft>
                <a:spcPct val="0"/>
              </a:spcAft>
            </a:pPr>
            <a:r>
              <a:rPr lang="ru-RU" b="1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Сумма данных, отражаемых при заполнении отчетов </a:t>
            </a:r>
            <a:r>
              <a:rPr lang="en-US" b="1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II, III, IV, </a:t>
            </a:r>
            <a:r>
              <a:rPr lang="en-US" b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ru-RU" b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должна быть равна данным, отражаемым в </a:t>
            </a:r>
            <a:r>
              <a:rPr lang="en-US" b="1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b="1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отчете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(в целом по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организации) по соответствующим строкам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11, графам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 1 по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 и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видам экономической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деятельности.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500063" y="1279545"/>
            <a:ext cx="1929238" cy="328579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dirty="0" smtClean="0">
                <a:solidFill>
                  <a:srgbClr val="CC6600"/>
                </a:solidFill>
                <a:latin typeface="Arial" pitchFamily="34" charset="0"/>
                <a:ea typeface="+mj-ea"/>
                <a:cs typeface="Arial" pitchFamily="34" charset="0"/>
              </a:rPr>
              <a:t>КОНТРОЛЬ</a:t>
            </a:r>
            <a:endParaRPr lang="ru-RU" b="1" kern="0" dirty="0">
              <a:solidFill>
                <a:srgbClr val="CC66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70326" y="5149929"/>
            <a:ext cx="106937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ts val="1200"/>
              </a:spcBef>
              <a:spcAft>
                <a:spcPts val="1200"/>
              </a:spcAft>
            </a:pPr>
            <a:r>
              <a:rPr lang="ru-RU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Проблема.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При представлении формы 4-у в виде электронного документа контроль на равенство  данных, отражаемых в отчете по организации в целом, и суммы данных, отражаемых в отчетах по организации и структурным подразделениям, </a:t>
            </a:r>
            <a:r>
              <a:rPr lang="ru-RU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автоматически не осуществляется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82484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16</a:t>
            </a:r>
          </a:p>
          <a:p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10498" y="433446"/>
            <a:ext cx="83010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charset="0"/>
              </a:rPr>
              <a:t>Реквизит «Подпись». Изменение</a:t>
            </a:r>
            <a:endParaRPr lang="ru-RU" sz="3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Содержимое 10"/>
          <p:cNvSpPr txBox="1">
            <a:spLocks/>
          </p:cNvSpPr>
          <p:nvPr/>
        </p:nvSpPr>
        <p:spPr bwMode="auto">
          <a:xfrm>
            <a:off x="930653" y="1825195"/>
            <a:ext cx="10168859" cy="94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r>
              <a:rPr lang="ru-RU" dirty="0" smtClean="0">
                <a:solidFill>
                  <a:srgbClr val="0070C0"/>
                </a:solidFill>
                <a:latin typeface="Arial" charset="0"/>
              </a:rPr>
              <a:t>На бланке формы актуализирован реквизит «Подпись» </a:t>
            </a: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– уточнено, 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кто </a:t>
            </a:r>
            <a:r>
              <a:rPr lang="ru-RU" dirty="0">
                <a:solidFill>
                  <a:prstClr val="black"/>
                </a:solidFill>
                <a:latin typeface="Arial" charset="0"/>
              </a:rPr>
              <a:t>является лицом, ответственным за составление и представление первичных статистических </a:t>
            </a: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данных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ru-RU" sz="1600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11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311603"/>
              </p:ext>
            </p:extLst>
          </p:nvPr>
        </p:nvGraphicFramePr>
        <p:xfrm>
          <a:off x="930655" y="3133623"/>
          <a:ext cx="10168858" cy="2025231"/>
        </p:xfrm>
        <a:graphic>
          <a:graphicData uri="http://schemas.openxmlformats.org/drawingml/2006/table">
            <a:tbl>
              <a:tblPr firstRow="1" bandRow="1"/>
              <a:tblGrid>
                <a:gridCol w="50844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844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730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Отчет по форме 4-у 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 январь-сентябрь 2023 г.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Отчет по форме 4-у 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 январь-декабрь 2023 г.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21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Руководитель респондента или уполномоченный на составление и представление первичных статистических данных работник респондента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Лицо, ответственное за составление и представление первичных статистических данных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484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17</a:t>
            </a:r>
          </a:p>
          <a:p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1255" y="169271"/>
            <a:ext cx="100967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Раздел </a:t>
            </a:r>
            <a:r>
              <a:rPr lang="en-US" sz="3000" b="1" dirty="0" smtClean="0">
                <a:solidFill>
                  <a:schemeClr val="bg1"/>
                </a:solidFill>
                <a:latin typeface="Arial" charset="0"/>
              </a:rPr>
              <a:t>I </a:t>
            </a: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«Сведения о деятельности организации </a:t>
            </a:r>
            <a:br>
              <a:rPr lang="ru-RU" sz="30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по видам экономической деятельности» </a:t>
            </a:r>
          </a:p>
        </p:txBody>
      </p:sp>
      <p:sp>
        <p:nvSpPr>
          <p:cNvPr id="8" name="Содержимое 10"/>
          <p:cNvSpPr txBox="1">
            <a:spLocks/>
          </p:cNvSpPr>
          <p:nvPr/>
        </p:nvSpPr>
        <p:spPr bwMode="auto">
          <a:xfrm>
            <a:off x="521002" y="1623008"/>
            <a:ext cx="11077033" cy="86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Изменена структура раздела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исключена строка 12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(данные, отражаемые по строке 12, будут отражаться по строке 11)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исключены графы 2 и 4 «за соответствующий период прошлого года»</a:t>
            </a: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132734"/>
              </p:ext>
            </p:extLst>
          </p:nvPr>
        </p:nvGraphicFramePr>
        <p:xfrm>
          <a:off x="1953449" y="2672363"/>
          <a:ext cx="8212137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6" name="Document" r:id="rId6" imgW="9869997" imgH="2219726" progId="Word.Document.8">
                  <p:embed/>
                </p:oleObj>
              </mc:Choice>
              <mc:Fallback>
                <p:oleObj name="Document" r:id="rId6" imgW="9869997" imgH="2219726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53449" y="2672363"/>
                        <a:ext cx="8212137" cy="171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215334"/>
              </p:ext>
            </p:extLst>
          </p:nvPr>
        </p:nvGraphicFramePr>
        <p:xfrm>
          <a:off x="1922493" y="4647178"/>
          <a:ext cx="8274050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7" name="Документ" r:id="rId8" imgW="9813747" imgH="1677453" progId="Word.Document.12">
                  <p:embed/>
                </p:oleObj>
              </mc:Choice>
              <mc:Fallback>
                <p:oleObj name="Документ" r:id="rId8" imgW="9813747" imgH="16774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22493" y="4647178"/>
                        <a:ext cx="8274050" cy="134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Содержимое 10"/>
          <p:cNvSpPr txBox="1">
            <a:spLocks/>
          </p:cNvSpPr>
          <p:nvPr/>
        </p:nvSpPr>
        <p:spPr bwMode="auto">
          <a:xfrm>
            <a:off x="4161669" y="2505711"/>
            <a:ext cx="4448931" cy="33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Раздел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формы 4-у за январь-сентябрь 2023 г.</a:t>
            </a:r>
          </a:p>
        </p:txBody>
      </p:sp>
      <p:sp>
        <p:nvSpPr>
          <p:cNvPr id="13" name="Содержимое 10"/>
          <p:cNvSpPr txBox="1">
            <a:spLocks/>
          </p:cNvSpPr>
          <p:nvPr/>
        </p:nvSpPr>
        <p:spPr bwMode="auto">
          <a:xfrm>
            <a:off x="4220935" y="4316649"/>
            <a:ext cx="4448931" cy="33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Раздел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формы 4-у за январь-декабрь 2023 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20995" y="1237249"/>
            <a:ext cx="3005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ts val="60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9900"/>
                </a:solidFill>
                <a:latin typeface="Arial" charset="0"/>
              </a:rPr>
              <a:t>Таблица 1. Изменения</a:t>
            </a:r>
            <a:endParaRPr lang="ru-RU" sz="2000" dirty="0">
              <a:solidFill>
                <a:srgbClr val="0099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761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18</a:t>
            </a:r>
          </a:p>
          <a:p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95180" y="169271"/>
            <a:ext cx="93418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Раздел 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I 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«Сведения о деятельности организации </a:t>
            </a:r>
            <a:br>
              <a:rPr lang="ru-RU" sz="28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по видам экономической деятельности»</a:t>
            </a:r>
          </a:p>
        </p:txBody>
      </p:sp>
      <p:sp>
        <p:nvSpPr>
          <p:cNvPr id="8" name="Содержимое 10"/>
          <p:cNvSpPr txBox="1">
            <a:spLocks/>
          </p:cNvSpPr>
          <p:nvPr/>
        </p:nvSpPr>
        <p:spPr bwMode="auto">
          <a:xfrm>
            <a:off x="521002" y="2426828"/>
            <a:ext cx="10827772" cy="271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раздел заполняется в соответствии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 общегосударственным классификатором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Республики Беларусь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ОКРБ 005-2011 «Виды экономической деятельности»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7800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данные по строке 10 в графах с 1 по 3 должны быть равны сумме данных, отражаемых по свободным строкам 11 в соответствующих графах </a:t>
            </a:r>
          </a:p>
          <a:p>
            <a:pPr marL="35560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7800" algn="l"/>
              </a:tabLst>
              <a:defRPr/>
            </a:pPr>
            <a:r>
              <a:rPr kumimoji="0" lang="ru-RU" sz="20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Строка 10 служит для целей программного арифметического контроля заполнения раздела</a:t>
            </a:r>
            <a:r>
              <a:rPr kumimoji="0" lang="en-US" sz="20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I.</a:t>
            </a:r>
            <a:endParaRPr kumimoji="0" lang="ru-RU" sz="2000" b="0" i="0" u="none" strike="noStrike" kern="1200" cap="none" spc="-1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единица измерения: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данные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заполняются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тысячах рублей в целых числах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4236" y="1467057"/>
            <a:ext cx="3791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Общие положения</a:t>
            </a:r>
          </a:p>
        </p:txBody>
      </p:sp>
    </p:spTree>
    <p:extLst>
      <p:ext uri="{BB962C8B-B14F-4D97-AF65-F5344CB8AC3E}">
        <p14:creationId xmlns:p14="http://schemas.microsoft.com/office/powerpoint/2010/main" val="3655761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19</a:t>
            </a:r>
          </a:p>
          <a:p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4050" y="153882"/>
            <a:ext cx="9867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Раздел </a:t>
            </a:r>
            <a:r>
              <a:rPr lang="en-US" sz="3000" b="1" dirty="0" smtClean="0">
                <a:solidFill>
                  <a:schemeClr val="bg1"/>
                </a:solidFill>
                <a:latin typeface="Arial" charset="0"/>
              </a:rPr>
              <a:t>I </a:t>
            </a: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«Сведения о деятельности организации </a:t>
            </a:r>
            <a:br>
              <a:rPr lang="ru-RU" sz="30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по видам экономической деятельности»</a:t>
            </a:r>
          </a:p>
        </p:txBody>
      </p:sp>
      <p:sp>
        <p:nvSpPr>
          <p:cNvPr id="8" name="Содержимое 10"/>
          <p:cNvSpPr txBox="1">
            <a:spLocks/>
          </p:cNvSpPr>
          <p:nvPr/>
        </p:nvSpPr>
        <p:spPr bwMode="auto">
          <a:xfrm>
            <a:off x="500063" y="2169287"/>
            <a:ext cx="10848711" cy="382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 строке 11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отражаются данные по видам экономической деятельности, направленным: </a:t>
            </a:r>
          </a:p>
          <a:p>
            <a:pPr marL="714375" marR="0" lvl="0" indent="-173038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804863" algn="l"/>
              </a:tabLst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 производство продукции,  </a:t>
            </a:r>
          </a:p>
          <a:p>
            <a:pPr marL="107315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804863" algn="l"/>
              </a:tabLst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предназначенной для реализации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другим юридическим или физическим лицам, </a:t>
            </a:r>
          </a:p>
          <a:p>
            <a:pPr marL="107315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804863" algn="l"/>
              </a:tabLst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выданной своим работникам в счет оплаты труда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</a:p>
          <a:p>
            <a:pPr marL="107315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804863" algn="l"/>
              </a:tabLst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зачисленной в состав собственных основных средств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; </a:t>
            </a:r>
          </a:p>
          <a:p>
            <a:pPr marL="714375" marR="0" lvl="0" indent="-173038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804863" algn="l"/>
              </a:tabLst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выполнение работ, оказание услуг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другим юридическим или физическим лицам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3457" y="1624084"/>
            <a:ext cx="3493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Строка 11</a:t>
            </a:r>
          </a:p>
        </p:txBody>
      </p:sp>
    </p:spTree>
    <p:extLst>
      <p:ext uri="{BB962C8B-B14F-4D97-AF65-F5344CB8AC3E}">
        <p14:creationId xmlns:p14="http://schemas.microsoft.com/office/powerpoint/2010/main" val="3655761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22028" y="353147"/>
            <a:ext cx="7613556" cy="570573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Начиная с 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отчета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за 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2023 г.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02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53423" y="2583712"/>
            <a:ext cx="451883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Новая редакция формы 4-у утверждена постановлением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Белстата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 3 ноября 2023 г. № 144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«Об утверждении формы государственной статистической отчетности 4-у «Отчет о видах экономической деятельности организации»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 указаний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ее заполнению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116412"/>
              </p:ext>
            </p:extLst>
          </p:nvPr>
        </p:nvGraphicFramePr>
        <p:xfrm>
          <a:off x="574490" y="1371601"/>
          <a:ext cx="6507443" cy="4293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" name="Документ" r:id="rId6" imgW="9784541" imgH="6453401" progId="Word.Document.12">
                  <p:embed/>
                </p:oleObj>
              </mc:Choice>
              <mc:Fallback>
                <p:oleObj name="Документ" r:id="rId6" imgW="9784541" imgH="6453401" progId="Word.Document.12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490" y="1371601"/>
                        <a:ext cx="6507443" cy="42934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4839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</a:t>
            </a:r>
          </a:p>
          <a:p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8549" y="153882"/>
            <a:ext cx="104814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Раздел </a:t>
            </a:r>
            <a:r>
              <a:rPr lang="en-US" sz="3000" b="1" dirty="0" smtClean="0">
                <a:solidFill>
                  <a:schemeClr val="bg1"/>
                </a:solidFill>
                <a:latin typeface="Arial" charset="0"/>
              </a:rPr>
              <a:t>I </a:t>
            </a: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«Сведения о деятельности организации </a:t>
            </a:r>
            <a:br>
              <a:rPr lang="ru-RU" sz="30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по видам экономической деятельности»</a:t>
            </a:r>
          </a:p>
        </p:txBody>
      </p:sp>
      <p:sp>
        <p:nvSpPr>
          <p:cNvPr id="8" name="Содержимое 10"/>
          <p:cNvSpPr txBox="1">
            <a:spLocks/>
          </p:cNvSpPr>
          <p:nvPr/>
        </p:nvSpPr>
        <p:spPr bwMode="auto">
          <a:xfrm>
            <a:off x="489345" y="1788287"/>
            <a:ext cx="10859429" cy="427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80975" algn="l"/>
              </a:tabLst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 строке 11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также отражаются данные по отдельным видам экономической деятельности, осуществляемым организацией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последовательно в процессе производства продукции (работ, услуг)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и классифицируемым по ОКРБ 005-2011 в секциях </a:t>
            </a:r>
            <a:r>
              <a:rPr kumimoji="0" lang="ru-RU" sz="1400" b="0" i="0" u="none" strike="noStrike" kern="1200" cap="none" spc="-4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(ч.2 п.17 Указаний):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А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«Сельское, лесное и рыбное хозяйство» в группах 011, 012, 013, 014; в подклассе 02200; 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разделе 03; 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«Горнодобывающая промышленность» в разделе 08;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 «Обрабатывающая промышленность» в разделах с 10 по 32;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 «Снабжение электроэнергией, газом, паром, горячей водой и кондиционированным воздухом» в классе 3511 и в подклассе 35300. </a:t>
            </a:r>
          </a:p>
          <a:p>
            <a:pPr marL="109728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Произведенная в результате осуществления этих видов экономической деятельности продукция передается для дальнейшего использования в производстве продукции, выполнении работ, оказании услуг, классифицируемых по другому коду вида экономической деятельности, включенному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иную секцию (секции)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ОКРБ 005-2011.</a:t>
            </a:r>
          </a:p>
          <a:p>
            <a:pPr marL="109728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93663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Например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деятельность по выращиванию сельскохозяйственной продукции, комбинированная с деятельностью по переработке этой продукции; производство комбикормов, переданных для использования в сельском хозяйстве на корм скоту; производство металлоконструкций, переданных для использования в строительстве.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форме 4-у за январь-сентябрь 2023 г. эти данные отражались по строке 12.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6471" y="1405719"/>
            <a:ext cx="36041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009900"/>
                </a:solidFill>
                <a:latin typeface="Arial" charset="0"/>
              </a:rPr>
              <a:t>Строка 11. Изменения</a:t>
            </a:r>
          </a:p>
        </p:txBody>
      </p:sp>
    </p:spTree>
    <p:extLst>
      <p:ext uri="{BB962C8B-B14F-4D97-AF65-F5344CB8AC3E}">
        <p14:creationId xmlns:p14="http://schemas.microsoft.com/office/powerpoint/2010/main" val="3655761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21</a:t>
            </a:r>
          </a:p>
          <a:p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Содержимое 10"/>
          <p:cNvSpPr txBox="1">
            <a:spLocks/>
          </p:cNvSpPr>
          <p:nvPr/>
        </p:nvSpPr>
        <p:spPr bwMode="auto">
          <a:xfrm>
            <a:off x="529937" y="1850277"/>
            <a:ext cx="11068098" cy="421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В графе 1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отражается: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стоимость всей произведенной продукции, выполненных работ, оказанных услуг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силами персонала организации за счет всех источников финансирования в отпускных ценах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за вычетом налогов и сборов, исчисляемых из выручки;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сумма средств, полученных из бюджета в связи с государственным регулированием цен и тарифов, на покрытие убытков, на возмещение затрат на производство.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Средства, полученные на возмещение разницы в цене, включаются в объем производства продукции (работ, услуг)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по моменту их фактического поступления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cs typeface="Arial" pitchFamily="34" charset="0"/>
              </a:rPr>
              <a:t>Налоги и сборы, исчисляемые из выручки, исключаются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из объема производства продукции (работ, услуг)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cs typeface="Arial" pitchFamily="34" charset="0"/>
              </a:rPr>
              <a:t>по всем видам экономической деятельности!</a:t>
            </a:r>
          </a:p>
          <a:p>
            <a:pPr marL="719138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По отдельным видам экономической деятельности приводятся дополнительные условия 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itchFamily="34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по отражению данных в графе 1.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2475" y="153882"/>
            <a:ext cx="96694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Раздел </a:t>
            </a:r>
            <a:r>
              <a:rPr lang="en-US" sz="3000" b="1" dirty="0" smtClean="0">
                <a:solidFill>
                  <a:schemeClr val="bg1"/>
                </a:solidFill>
                <a:latin typeface="Arial" charset="0"/>
              </a:rPr>
              <a:t>I </a:t>
            </a: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«Сведения о деятельности организации </a:t>
            </a:r>
            <a:br>
              <a:rPr lang="ru-RU" sz="30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по видам экономической деятельности»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3214" y="1335740"/>
            <a:ext cx="2646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Графа 1</a:t>
            </a:r>
          </a:p>
        </p:txBody>
      </p:sp>
    </p:spTree>
    <p:extLst>
      <p:ext uri="{BB962C8B-B14F-4D97-AF65-F5344CB8AC3E}">
        <p14:creationId xmlns:p14="http://schemas.microsoft.com/office/powerpoint/2010/main" val="3655761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20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22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Содержимое 10"/>
          <p:cNvSpPr txBox="1">
            <a:spLocks/>
          </p:cNvSpPr>
          <p:nvPr/>
        </p:nvSpPr>
        <p:spPr bwMode="auto">
          <a:xfrm>
            <a:off x="566572" y="2446949"/>
            <a:ext cx="11058857" cy="276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Организация,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осуществляющая расчеты в иностранной валюте,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отражает данные в графе 1 по ценам, пересчитанным в белорусские рубли в соответствии с Национальным стандартом бухгалтерского учета и отчетности «Влияние изменений курсов иностранных валют», утвержденным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постановлением Минфина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itchFamily="34" charset="0"/>
              </a:rPr>
              <a:t>от 26.12.2022 № 61,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itchFamily="34" charset="0"/>
              </a:rPr>
              <a:t>за исключением случаев, предусмотренных ч.24 п.30 Указаний.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4334" y="153882"/>
            <a:ext cx="101129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Раздел </a:t>
            </a:r>
            <a:r>
              <a:rPr lang="en-US" sz="3000" b="1" dirty="0" smtClean="0">
                <a:solidFill>
                  <a:schemeClr val="bg1"/>
                </a:solidFill>
                <a:latin typeface="Arial" charset="0"/>
              </a:rPr>
              <a:t>I </a:t>
            </a: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«Сведения о деятельности организации </a:t>
            </a:r>
            <a:br>
              <a:rPr lang="ru-RU" sz="30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по видам экономической деятельности»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0325" y="1418761"/>
            <a:ext cx="3858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Графа 1. Изменения</a:t>
            </a:r>
          </a:p>
        </p:txBody>
      </p:sp>
    </p:spTree>
    <p:extLst>
      <p:ext uri="{BB962C8B-B14F-4D97-AF65-F5344CB8AC3E}">
        <p14:creationId xmlns:p14="http://schemas.microsoft.com/office/powerpoint/2010/main" val="3655761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23</a:t>
            </a:r>
          </a:p>
          <a:p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Содержимое 10"/>
          <p:cNvSpPr txBox="1">
            <a:spLocks/>
          </p:cNvSpPr>
          <p:nvPr/>
        </p:nvSpPr>
        <p:spPr bwMode="auto">
          <a:xfrm>
            <a:off x="500062" y="1838674"/>
            <a:ext cx="10848712" cy="460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графе 2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отражается: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области промышленности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стоимость переработанного сырья и материалов заказчика,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учитываемых на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забалансовом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счете бухгалтерского учета организации,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не оплаченных организацией-изготовителем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(давальческого сырья)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 соответствующим подклассам, относящимся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 разделам с 10 по 32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а также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 классу 3832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по моменту фактического производства продукции из него</a:t>
            </a:r>
          </a:p>
          <a:p>
            <a:pPr marL="2328863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Исключена ссылка на 003 </a:t>
            </a:r>
            <a:r>
              <a:rPr kumimoji="0" lang="ru-RU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забалансовый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счет бухгалтерского учета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области строительства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стоимость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материалов заказчика,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принятых на </a:t>
            </a:r>
            <a:r>
              <a:rPr kumimoji="0" lang="ru-RU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забалансовый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счет бухгалтерского учета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использованных в строительстве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  тому же виду экономической деятельности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секции F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«Строительство», что и стоимость выполненных строительных работ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Графа 2 в форме 4-у за январь-декабрь 2023 г. соответствует </a:t>
            </a:r>
            <a:b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графе 3 в форме 4-у за январь-сентябрь 2023 г.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kumimoji="0" lang="ru-RU" sz="17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78675" y="153882"/>
            <a:ext cx="101812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Раздел </a:t>
            </a:r>
            <a:r>
              <a:rPr lang="en-US" sz="3000" b="1" dirty="0" smtClean="0">
                <a:solidFill>
                  <a:schemeClr val="bg1"/>
                </a:solidFill>
                <a:latin typeface="Arial" charset="0"/>
              </a:rPr>
              <a:t>I </a:t>
            </a: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«Сведения о деятельности организации </a:t>
            </a:r>
            <a:br>
              <a:rPr lang="ru-RU" sz="30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по видам экономической деятельности»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7429" y="1315454"/>
            <a:ext cx="4398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Графа 2. Изменения</a:t>
            </a:r>
          </a:p>
        </p:txBody>
      </p:sp>
    </p:spTree>
    <p:extLst>
      <p:ext uri="{BB962C8B-B14F-4D97-AF65-F5344CB8AC3E}">
        <p14:creationId xmlns:p14="http://schemas.microsoft.com/office/powerpoint/2010/main" val="3655761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4963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24</a:t>
            </a:r>
          </a:p>
          <a:p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Содержимое 10"/>
          <p:cNvSpPr txBox="1">
            <a:spLocks/>
          </p:cNvSpPr>
          <p:nvPr/>
        </p:nvSpPr>
        <p:spPr bwMode="auto">
          <a:xfrm>
            <a:off x="500061" y="1775974"/>
            <a:ext cx="11097973" cy="301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355600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графе 3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отражается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объем производства продукции (работ, услуг)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за последний квартал отчетного периода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809625" algn="l"/>
                <a:tab pos="91440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в отчете за январь-март – графа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не заполняется;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809625" algn="l"/>
                <a:tab pos="91440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в отчете за январь-июнь – графа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заполняется за апрель, май и июнь;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809625" algn="l"/>
                <a:tab pos="91440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в отчете за январь-сентябрь – графа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заполняется за июль, август и сентябрь;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809625" algn="l"/>
                <a:tab pos="91440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в отчете за январь-декабрь – графа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заполняется за октябрь, ноябрь и декабрь.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809625" algn="l"/>
                <a:tab pos="91440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Данные в графе 3 отражаются согласно методологии заполнения графы 1.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Графа 3 в форме 4-у за январь-декабрь 2023 г. соответствует 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графе 5 в форме 4-у за январь-сентябрь 2023 г.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6471" y="118919"/>
            <a:ext cx="106769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Раздел </a:t>
            </a:r>
            <a:r>
              <a:rPr lang="en-US" sz="3000" b="1" dirty="0" smtClean="0">
                <a:solidFill>
                  <a:schemeClr val="bg1"/>
                </a:solidFill>
                <a:latin typeface="Arial" charset="0"/>
              </a:rPr>
              <a:t>I </a:t>
            </a: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«Сведения о деятельности организации </a:t>
            </a:r>
            <a:br>
              <a:rPr lang="ru-RU" sz="30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по видам экономической деятельности»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70324" y="4644710"/>
            <a:ext cx="112233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Типичная ошибка заполнения графы 3</a:t>
            </a:r>
            <a:r>
              <a:rPr lang="ru-RU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организация </a:t>
            </a:r>
            <a:r>
              <a:rPr lang="ru-RU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форме 4-у за январь-июнь ошибочно заполняет графу </a:t>
            </a:r>
            <a:r>
              <a:rPr lang="en-US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как разницу данных в графе 1 формы 4-у за январь-июнь и данных в графе 1 формы 4-у за </a:t>
            </a:r>
            <a:r>
              <a:rPr lang="ru-RU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январь-март.  Данные в графе </a:t>
            </a:r>
            <a:r>
              <a:rPr lang="en-US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сразу определяются в тысячах рублей – единица измерения показателей в форме 4-у, а единица измерения в первичных учетных документах – рубли. </a:t>
            </a:r>
            <a:endParaRPr lang="ru-RU" sz="12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Как необходимо заполнять графу </a:t>
            </a:r>
            <a:r>
              <a:rPr lang="en-US" sz="12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2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форме 4-у за январь-июнь </a:t>
            </a:r>
            <a:r>
              <a:rPr lang="ru-RU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графе </a:t>
            </a:r>
            <a:r>
              <a:rPr lang="en-US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отражается объем производства продукции (работ, услуг) за вычетом налогов и сборов, исчисляемых из </a:t>
            </a:r>
            <a:r>
              <a:rPr lang="ru-RU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выручки </a:t>
            </a:r>
            <a:r>
              <a:rPr lang="ru-RU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2-ой </a:t>
            </a:r>
            <a:r>
              <a:rPr lang="ru-RU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квартал отчетного </a:t>
            </a:r>
            <a:r>
              <a:rPr lang="ru-RU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периода, то есть должна </a:t>
            </a:r>
            <a:r>
              <a:rPr lang="ru-RU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быть </a:t>
            </a:r>
            <a:r>
              <a:rPr lang="ru-RU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отражена  </a:t>
            </a:r>
            <a:r>
              <a:rPr lang="ru-RU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сумма данных за </a:t>
            </a:r>
            <a:r>
              <a:rPr lang="ru-RU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апрель, май и июнь. Вначале определяются данные за каждый месяц, затем они суммируются и </a:t>
            </a:r>
            <a:r>
              <a:rPr lang="ru-RU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только потом </a:t>
            </a:r>
            <a:r>
              <a:rPr lang="ru-RU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округляются </a:t>
            </a:r>
            <a:r>
              <a:rPr lang="ru-RU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 тысяч </a:t>
            </a:r>
            <a:r>
              <a:rPr lang="ru-RU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рублей.</a:t>
            </a:r>
            <a:endParaRPr lang="ru-RU" sz="12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0324" y="1232039"/>
            <a:ext cx="2655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Графа 3</a:t>
            </a:r>
          </a:p>
        </p:txBody>
      </p:sp>
    </p:spTree>
    <p:extLst>
      <p:ext uri="{BB962C8B-B14F-4D97-AF65-F5344CB8AC3E}">
        <p14:creationId xmlns:p14="http://schemas.microsoft.com/office/powerpoint/2010/main" val="3655761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25</a:t>
            </a:r>
          </a:p>
          <a:p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Содержимое 10"/>
          <p:cNvSpPr txBox="1">
            <a:spLocks/>
          </p:cNvSpPr>
          <p:nvPr/>
        </p:nvSpPr>
        <p:spPr bwMode="auto">
          <a:xfrm>
            <a:off x="500061" y="1831072"/>
            <a:ext cx="11097973" cy="416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не выделяются, как правило, отдельно вспомогательные виды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экономической деятельности,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направленные на поддержку основного или второстепенных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видов экономической деятельности организации (</a:t>
            </a:r>
            <a: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деятельность администрации, бухгалтерский учет, хранение, стимулирование сбыта,</a:t>
            </a:r>
            <a:r>
              <a:rPr kumimoji="0" lang="en-US" sz="15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монтаж, наладка, </a:t>
            </a:r>
            <a: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ремонт и техническое обслуживание собственных основных средств, </a:t>
            </a:r>
            <a: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информационное обслуживание, уборка, охрана и другие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деятельность, направленная на сбыт продукции собственного производства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является вспомогательной деятельностью и не выделяется отдельно.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Исключение составляет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деятельность организации по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реализации собственной продукции через свои торговые объекты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которая выделяется отдельно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Стоимость продукции собственного производства, реализованная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другим юридическим или физическим лицам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через свои торговые объекты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включается в объем производства продукции (работ, услуг)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без учета торговой наценки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Торговая наценка отражается по соответствующим подклассам раздела 47 ОКРБ 005-2011.</a:t>
            </a: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 структурным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подразделениям-складам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отражаются данные о выполненных работах, оказанных услугах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только по видам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экономической деятельности,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направленным на реализацию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этих работ, услуг другим юридическим или физическим лицам с целью извлечения прибыли 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данные по вспомогательным видам экономической деятельности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отражаются по основному или по второстепенным видам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экономической деятельности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55907" y="153882"/>
            <a:ext cx="99677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Раздел </a:t>
            </a:r>
            <a:r>
              <a:rPr lang="en-US" sz="3000" b="1" dirty="0" smtClean="0">
                <a:solidFill>
                  <a:schemeClr val="bg1"/>
                </a:solidFill>
                <a:latin typeface="Arial" charset="0"/>
              </a:rPr>
              <a:t>I </a:t>
            </a: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«Сведения о деятельности организации </a:t>
            </a:r>
            <a:br>
              <a:rPr lang="ru-RU" sz="30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по видам экономической деятельности»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0325" y="1267002"/>
            <a:ext cx="8196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Общие положения. Необходимо учитывать</a:t>
            </a:r>
          </a:p>
        </p:txBody>
      </p:sp>
    </p:spTree>
    <p:extLst>
      <p:ext uri="{BB962C8B-B14F-4D97-AF65-F5344CB8AC3E}">
        <p14:creationId xmlns:p14="http://schemas.microsoft.com/office/powerpoint/2010/main" val="3655761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1800" b="1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</a:t>
            </a:r>
          </a:p>
          <a:p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Содержимое 10"/>
          <p:cNvSpPr txBox="1">
            <a:spLocks/>
          </p:cNvSpPr>
          <p:nvPr/>
        </p:nvSpPr>
        <p:spPr bwMode="auto">
          <a:xfrm>
            <a:off x="500063" y="1831908"/>
            <a:ext cx="10977703" cy="409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В разделе не отражаются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данные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по реализации другим юридическим или физическим лицам: </a:t>
            </a:r>
          </a:p>
          <a:p>
            <a:pPr marL="360000" marR="0" lvl="0" indent="-18000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сырья и материалов, включая материалы, полученные в результате разборки основных средств, покупных полуфабрикатов, комплектующих изделий, топлива, строительных материалов, инвентаря, спецодежды и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спецоснастки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, хозяйственных принадлежностей и прочих материалов, приобретенных для собственных производственных нужд, но не использованных в процессе производства продукции (работ, услуг);</a:t>
            </a:r>
          </a:p>
          <a:p>
            <a:pPr marL="360000" marR="0" lvl="0" indent="-18000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брака, лома, отходов, полученных в результате производственной деятельности;</a:t>
            </a:r>
          </a:p>
          <a:p>
            <a:pPr marL="360000" marR="0" lvl="0" indent="-18000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материальных ценностей, приобретенных для общехозяйственных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itchFamily="34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и управленческих нужд;</a:t>
            </a:r>
          </a:p>
          <a:p>
            <a:pPr marL="360000" marR="0" lvl="0" indent="-18000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собственных основных средств.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5998" y="306673"/>
            <a:ext cx="97649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Раздел </a:t>
            </a:r>
            <a:r>
              <a:rPr lang="en-US" sz="3000" b="1" dirty="0" smtClean="0">
                <a:solidFill>
                  <a:schemeClr val="bg1"/>
                </a:solidFill>
                <a:latin typeface="Arial" charset="0"/>
              </a:rPr>
              <a:t>I </a:t>
            </a: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«Сведения о деятельности организации </a:t>
            </a:r>
            <a:br>
              <a:rPr lang="ru-RU" sz="30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по видам экономической деятельности»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0324" y="1308688"/>
            <a:ext cx="803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Общие положения. Не отражаются данные</a:t>
            </a:r>
          </a:p>
        </p:txBody>
      </p:sp>
    </p:spTree>
    <p:extLst>
      <p:ext uri="{BB962C8B-B14F-4D97-AF65-F5344CB8AC3E}">
        <p14:creationId xmlns:p14="http://schemas.microsoft.com/office/powerpoint/2010/main" val="3655761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27</a:t>
            </a:r>
          </a:p>
          <a:p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Содержимое 10"/>
          <p:cNvSpPr txBox="1">
            <a:spLocks/>
          </p:cNvSpPr>
          <p:nvPr/>
        </p:nvSpPr>
        <p:spPr bwMode="auto">
          <a:xfrm>
            <a:off x="500063" y="1967233"/>
            <a:ext cx="11097971" cy="37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marR="0" lvl="0" indent="-18000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отражают данные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только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по видам экономической деятельности, направленным на производство продукции (работ, услуг),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предназначенной для реализации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другим юридическим или физическим лицам (не являющимся членами данной организации),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по соответствующим подклассам ОКРБ 005-2011 за исключением раздела 94</a:t>
            </a:r>
          </a:p>
          <a:p>
            <a:pPr marL="360000" marR="0" lvl="0" indent="-18000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бюджетные организации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(кроме государственных лесохозяйственных учреждений, подчиненных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Минлесхозу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)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отражают данные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только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по видам экономической  деятельности, классифицируемым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в разделах с 05 по 39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ОКРБ 005-2011</a:t>
            </a:r>
          </a:p>
          <a:p>
            <a:pPr marL="360000" marR="0" lvl="0" indent="-18000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государственные лесохозяйственные учреждения, подчиненные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Минлесхозу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,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отражают данные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по всем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видам экономической деятельности, направленным на производство продукции (работ, услуг),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предназначенной для реализации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другим юридическим или физическим лицам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CC6600"/>
              </a:solidFill>
              <a:effectLst/>
              <a:uLnTx/>
              <a:uFillTx/>
              <a:cs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0561" y="153882"/>
            <a:ext cx="98374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Раздел </a:t>
            </a:r>
            <a:r>
              <a:rPr lang="en-US" sz="3000" b="1" dirty="0" smtClean="0">
                <a:solidFill>
                  <a:schemeClr val="bg1"/>
                </a:solidFill>
                <a:latin typeface="Arial" charset="0"/>
              </a:rPr>
              <a:t>I </a:t>
            </a: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«Сведения о деятельности организации </a:t>
            </a:r>
            <a:br>
              <a:rPr lang="ru-RU" sz="30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по видам экономической деятельности»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0324" y="1399317"/>
            <a:ext cx="9124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Общие положения. Некоммерческие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2238504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28</a:t>
            </a:r>
          </a:p>
          <a:p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4726" y="153882"/>
            <a:ext cx="95934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Раздел </a:t>
            </a:r>
            <a:r>
              <a:rPr lang="en-US" sz="3000" b="1" dirty="0" smtClean="0">
                <a:solidFill>
                  <a:schemeClr val="bg1"/>
                </a:solidFill>
                <a:latin typeface="Arial" charset="0"/>
              </a:rPr>
              <a:t>I </a:t>
            </a: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«Сведения о деятельности организации </a:t>
            </a:r>
            <a:br>
              <a:rPr lang="ru-RU" sz="30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по видам экономической деятельности»</a:t>
            </a:r>
          </a:p>
        </p:txBody>
      </p:sp>
      <p:sp>
        <p:nvSpPr>
          <p:cNvPr id="8" name="Содержимое 10"/>
          <p:cNvSpPr txBox="1">
            <a:spLocks/>
          </p:cNvSpPr>
          <p:nvPr/>
        </p:nvSpPr>
        <p:spPr bwMode="auto">
          <a:xfrm>
            <a:off x="566391" y="1840946"/>
            <a:ext cx="11031644" cy="45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В п.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24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Указаний уточнен порядок отражения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данных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при производстве сельскохозяйственной продукции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(группы 011, 012, 013, 014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ОКРБ 005-2011).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 графе 1 отражается стоимость всей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произведенной в отчетном периоде 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продукции: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</a:rPr>
              <a:t>предназначенной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</a:rPr>
              <a:t>для реализации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другим юридическим или физическим лицам,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</a:rPr>
              <a:t>выданной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в пределах юридического лица своим работникам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</a:rPr>
              <a:t>в счет оплаты труда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; 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</a:rPr>
              <a:t>переданной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</a:rPr>
              <a:t>для дальнейшего использования в пределах юридического лица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при осуществлении видов экономической деятельности, не включенных в разделы с 01 по 03 ОКРБ 005-2011;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</a:rPr>
              <a:t>предназначенной для использования в пределах юридического лица на внутрихозяйственные нужды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например, зерновые и кормовые культуры, предназначенные на кормовые и семенные цели; молоко на выпойку молодняка; яйца для инкубации и тому подобное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Товарная часть продукции оценивается в отпускных ценах (ценах реализации), нетоварная – по себестоимости. </a:t>
            </a:r>
          </a:p>
          <a:p>
            <a:pPr marL="179388" marR="0" lvl="0" indent="1588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361950" algn="l"/>
              </a:tabLst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3260" y="1294298"/>
            <a:ext cx="5267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Секция А. Изменения</a:t>
            </a:r>
          </a:p>
        </p:txBody>
      </p:sp>
    </p:spTree>
    <p:extLst>
      <p:ext uri="{BB962C8B-B14F-4D97-AF65-F5344CB8AC3E}">
        <p14:creationId xmlns:p14="http://schemas.microsoft.com/office/powerpoint/2010/main" val="2238504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29</a:t>
            </a:r>
          </a:p>
          <a:p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14900" y="275074"/>
            <a:ext cx="10222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Раздел </a:t>
            </a:r>
            <a:r>
              <a:rPr lang="en-US" sz="3000" b="1" dirty="0" smtClean="0">
                <a:solidFill>
                  <a:schemeClr val="bg1"/>
                </a:solidFill>
                <a:latin typeface="Arial" charset="0"/>
              </a:rPr>
              <a:t>I </a:t>
            </a: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«Сведения о деятельности организации </a:t>
            </a:r>
            <a:br>
              <a:rPr lang="ru-RU" sz="30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по видам экономической деятельности»</a:t>
            </a:r>
          </a:p>
        </p:txBody>
      </p:sp>
      <p:sp>
        <p:nvSpPr>
          <p:cNvPr id="8" name="Содержимое 10"/>
          <p:cNvSpPr txBox="1">
            <a:spLocks/>
          </p:cNvSpPr>
          <p:nvPr/>
        </p:nvSpPr>
        <p:spPr bwMode="auto">
          <a:xfrm>
            <a:off x="580179" y="2344093"/>
            <a:ext cx="11031644" cy="268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При осуществлении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</a:rPr>
              <a:t>деятельности, способствующей выращиванию сельскохозяйственных культур и разведению животных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(группа 016 ОКРБ 005-2011),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</a:rPr>
              <a:t>деятельности в области охоты и отлова, включая предоставление услуг в этих областях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(группа 017 ОКРБ 005-2011) в графе 1 отражается стоимость: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выполненных работ, оказанных услуг другим юридическим или физическим лицам,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продукции, предназначенной для реализации другим юридическим или физическим лицам.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179388" marR="0" lvl="0" indent="1588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361950" algn="l"/>
              </a:tabLst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6471" y="1583140"/>
            <a:ext cx="3637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Секция А. Нюансы</a:t>
            </a:r>
          </a:p>
        </p:txBody>
      </p:sp>
    </p:spTree>
    <p:extLst>
      <p:ext uri="{BB962C8B-B14F-4D97-AF65-F5344CB8AC3E}">
        <p14:creationId xmlns:p14="http://schemas.microsoft.com/office/powerpoint/2010/main" val="2238504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79" y="6142293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22487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03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3591" y="1267002"/>
            <a:ext cx="64539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Круг респондентов не изменен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318977" y="1816764"/>
            <a:ext cx="11873023" cy="397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Форму 4-у представляют</a:t>
            </a:r>
          </a:p>
          <a:p>
            <a:pPr marL="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1.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коммерческие организации: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66725" marR="0" lvl="0" indent="-1800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444D26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не являющиеся субъектами малого предпринимательства;</a:t>
            </a:r>
          </a:p>
          <a:p>
            <a:pPr marL="466725" marR="0" lvl="0" indent="-180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444D26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малые организации, подчиненные (входящие в состав) государственным органам (организациям), а также акции (доли в уставных фондах) которых находятся в государственной собственности и переданы в управление государственным органам (организациям)</a:t>
            </a:r>
          </a:p>
          <a:p>
            <a:pPr marL="252000" marR="0" lvl="0" indent="-252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2.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некоммерческие организации,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осуществляющие производство продукции (работ, услуг) для реализации другим юридическим или физическим лицам,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со средней численностью работников за календарный год, предшествующий отчетному, 16 человек и более </a:t>
            </a:r>
          </a:p>
          <a:p>
            <a:pPr marL="252000" marR="0" lvl="0" indent="-252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3.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обособленные подразделения юридических лиц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(кроме страховых организаций), перечисленных в пунктах 1 и 2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Форму 4-у не представляют: </a:t>
            </a:r>
          </a:p>
          <a:p>
            <a:pPr marL="466725" marR="0" lvl="0" indent="-1800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444D26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банки, открытое акционерное общество «Банк развития Республики Беларусь», небанковские кредитно-финансовые организации;</a:t>
            </a:r>
          </a:p>
          <a:p>
            <a:pPr marL="466725" marR="0" lvl="0" indent="-1800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444D26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крестьянские (фермерские) хозяйства.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0484" y="310335"/>
            <a:ext cx="7592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руг респондентов формы 4-у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595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30</a:t>
            </a:r>
          </a:p>
          <a:p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57305" y="153882"/>
            <a:ext cx="977083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Раздел </a:t>
            </a:r>
            <a:r>
              <a:rPr lang="en-US" sz="3000" b="1" dirty="0" smtClean="0">
                <a:solidFill>
                  <a:schemeClr val="bg1"/>
                </a:solidFill>
                <a:latin typeface="Arial" charset="0"/>
              </a:rPr>
              <a:t>I </a:t>
            </a: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«Сведения о деятельности организации </a:t>
            </a:r>
            <a:br>
              <a:rPr lang="ru-RU" sz="30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по видам экономической деятельности»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endParaRPr lang="ru-RU" sz="3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Содержимое 10"/>
          <p:cNvSpPr txBox="1">
            <a:spLocks/>
          </p:cNvSpPr>
          <p:nvPr/>
        </p:nvSpPr>
        <p:spPr bwMode="auto">
          <a:xfrm>
            <a:off x="500063" y="1839631"/>
            <a:ext cx="11428080" cy="374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п.27 Указаний уточнен порядок отражения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данных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при осуществлении деятельности 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области лесоводства и лесозаготовок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(раздел 02 ОКРБ 005-2011).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графе 1 отражается стоимость: 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продукции,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предназначенной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для реализации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другим юридическим или физическим лицам,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выданной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в пределах юридического лица своим работникам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счет оплаты труда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– в фактических отпускных ценах;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продукции лесозаготовок,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переданной для дальнейшего использования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в пределах юридического лица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при осуществлении видов экономической деятельности, не включенных в разделы с 01 по 03 ОКРБ 005-2011, – по себестоимости;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оказанных услуг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другим юридическим или физическим лицам – в фактических отпускных ценах.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7" y="1267002"/>
            <a:ext cx="5395912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5041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31</a:t>
            </a:r>
          </a:p>
          <a:p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24084" y="153882"/>
            <a:ext cx="99739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>
                <a:solidFill>
                  <a:schemeClr val="bg1"/>
                </a:solidFill>
                <a:latin typeface="Arial" charset="0"/>
              </a:rPr>
              <a:t>Раздел </a:t>
            </a:r>
            <a:r>
              <a:rPr lang="en-US" sz="3000" b="1" dirty="0">
                <a:solidFill>
                  <a:schemeClr val="bg1"/>
                </a:solidFill>
                <a:latin typeface="Arial" charset="0"/>
              </a:rPr>
              <a:t>I </a:t>
            </a:r>
            <a:r>
              <a:rPr lang="ru-RU" sz="3000" b="1" dirty="0">
                <a:solidFill>
                  <a:schemeClr val="bg1"/>
                </a:solidFill>
                <a:latin typeface="Arial" charset="0"/>
              </a:rPr>
              <a:t>«Сведения о деятельности организации </a:t>
            </a:r>
            <a:br>
              <a:rPr lang="ru-RU" sz="3000" b="1" dirty="0">
                <a:solidFill>
                  <a:schemeClr val="bg1"/>
                </a:solidFill>
                <a:latin typeface="Arial" charset="0"/>
              </a:rPr>
            </a:br>
            <a:r>
              <a:rPr lang="ru-RU" sz="3000" b="1" dirty="0">
                <a:solidFill>
                  <a:schemeClr val="bg1"/>
                </a:solidFill>
                <a:latin typeface="Arial" charset="0"/>
              </a:rPr>
              <a:t>по видам экономической деятельности»</a:t>
            </a:r>
          </a:p>
        </p:txBody>
      </p:sp>
      <p:sp>
        <p:nvSpPr>
          <p:cNvPr id="8" name="Содержимое 10"/>
          <p:cNvSpPr txBox="1">
            <a:spLocks/>
          </p:cNvSpPr>
          <p:nvPr/>
        </p:nvSpPr>
        <p:spPr bwMode="auto">
          <a:xfrm>
            <a:off x="494180" y="1740976"/>
            <a:ext cx="11332546" cy="456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В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п.28 Указаний приведены разъяснения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по отражению объема производства продукции (работ, услуг) при осуществлении деятельности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 области рыболовства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</a:rPr>
              <a:t>(группа 031 ОКРБ 005-2011).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графе 1 отражается стоимость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улова (сбора)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живых водных организмов (в том числе растений),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выловленных (собранных)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 естественных или искусственных водоемах: 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</a:rPr>
              <a:t>предназначенных для реализации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другим юридическим или физическим лицам,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</a:rPr>
              <a:t>выданных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в пределах юридического лица своим работникам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</a:rPr>
              <a:t>в счет оплаты труда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– в фактических отпускных ценах; 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</a:rPr>
              <a:t>переданных для дальнейшего использования в пределах юридического лица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при осуществлении видов экономической деятельности, не включенных в разделы с 01 по 03 ОКРБ 005-2011, – по себестоимости;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Также в графе 1 отражается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</a:rPr>
              <a:t>стоимость оказанных услуг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другим юридическим или физическим лицам в области рыболовства в фактических отпускных ценах.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Деятельность по оказанию услуг другим юридическим или физическим лицам, связанных с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любительской рыбной ловлей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отражается по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подклассу 93190 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ОКРБ 005-2011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361950" algn="l"/>
              </a:tabLst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96523"/>
            <a:ext cx="5402262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5041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32</a:t>
            </a:r>
          </a:p>
          <a:p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3016" y="153882"/>
            <a:ext cx="1035865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Раздел </a:t>
            </a:r>
            <a:r>
              <a:rPr lang="en-US" sz="3000" b="1" dirty="0" smtClean="0">
                <a:solidFill>
                  <a:schemeClr val="bg1"/>
                </a:solidFill>
                <a:latin typeface="Arial" charset="0"/>
              </a:rPr>
              <a:t>I </a:t>
            </a: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«Сведения о деятельности организации </a:t>
            </a:r>
            <a:br>
              <a:rPr lang="ru-RU" sz="30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по видам экономической деятельности»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endParaRPr lang="ru-RU" sz="3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Содержимое 10"/>
          <p:cNvSpPr txBox="1">
            <a:spLocks/>
          </p:cNvSpPr>
          <p:nvPr/>
        </p:nvSpPr>
        <p:spPr bwMode="auto">
          <a:xfrm>
            <a:off x="500061" y="1840946"/>
            <a:ext cx="11097974" cy="415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п.29 Указаний приведены разъяснения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 отражению объема производства продукции (работ, услуг) при осуществлении деятельности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области рыбоводства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(группа 032 ОКРБ 005-2011).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графе 1 отражается стоимость: 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улова (сбора)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живых водных организмов (в том числе растений),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выращенных и выловленных (собранных)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в естественных или искусственных водоемах: </a:t>
            </a:r>
          </a:p>
          <a:p>
            <a:pPr marL="542925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предназначенных для реализации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другим юридическим или физическим лицам,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выданных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в пределах юридического лица своим работникам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счет оплаты труда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– в фактических отпускных ценах </a:t>
            </a:r>
          </a:p>
          <a:p>
            <a:pPr marL="542925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переданных для дальнейшего использования в пределах юридического лица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при осуществлении видов экономической деятельности, не включенных в разделы с 01 по 03 ОКРБ 005-2011, – по себестоимости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выращенного и реализованного рыбопосадочного материала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(мальки, сеголетки, годовики, двухлетки и тому подобное) – в фактических отпускных ценах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оказанных услуг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другим юридическим или физическим лицам в области рыбоводства – в фактических отпускных ценах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361950" algn="l"/>
              </a:tabLst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1" y="1185542"/>
            <a:ext cx="5402262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5041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33</a:t>
            </a:r>
          </a:p>
          <a:p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0436" y="153882"/>
            <a:ext cx="104541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prstClr val="white"/>
                </a:solidFill>
                <a:latin typeface="Arial" charset="0"/>
              </a:rPr>
              <a:t>Раздел </a:t>
            </a:r>
            <a:r>
              <a:rPr lang="en-US" sz="3000" b="1" dirty="0" smtClean="0">
                <a:solidFill>
                  <a:prstClr val="white"/>
                </a:solidFill>
                <a:latin typeface="Arial" charset="0"/>
              </a:rPr>
              <a:t>I </a:t>
            </a:r>
            <a:r>
              <a:rPr lang="ru-RU" sz="3000" b="1" dirty="0" smtClean="0">
                <a:solidFill>
                  <a:prstClr val="white"/>
                </a:solidFill>
                <a:latin typeface="Arial" charset="0"/>
              </a:rPr>
              <a:t>«Сведения о деятельности организации </a:t>
            </a:r>
            <a:br>
              <a:rPr lang="ru-RU" sz="3000" b="1" dirty="0" smtClean="0">
                <a:solidFill>
                  <a:prstClr val="white"/>
                </a:solidFill>
                <a:latin typeface="Arial" charset="0"/>
              </a:rPr>
            </a:br>
            <a:r>
              <a:rPr lang="ru-RU" sz="3000" b="1" dirty="0" smtClean="0">
                <a:solidFill>
                  <a:prstClr val="white"/>
                </a:solidFill>
                <a:latin typeface="Arial" charset="0"/>
              </a:rPr>
              <a:t>по видам экономической деятельности»</a:t>
            </a:r>
          </a:p>
        </p:txBody>
      </p:sp>
      <p:sp>
        <p:nvSpPr>
          <p:cNvPr id="9" name="Содержимое 10"/>
          <p:cNvSpPr txBox="1">
            <a:spLocks/>
          </p:cNvSpPr>
          <p:nvPr/>
        </p:nvSpPr>
        <p:spPr bwMode="auto">
          <a:xfrm>
            <a:off x="533398" y="1796757"/>
            <a:ext cx="11190029" cy="419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  <a:buClr>
                <a:srgbClr val="CC6600"/>
              </a:buClr>
            </a:pPr>
            <a:r>
              <a:rPr lang="ru-RU" sz="1800" dirty="0" smtClean="0">
                <a:solidFill>
                  <a:srgbClr val="CC6600"/>
                </a:solidFill>
              </a:rPr>
              <a:t>в графе 1 отражается</a:t>
            </a:r>
            <a:r>
              <a:rPr lang="ru-RU" sz="1800" dirty="0" smtClean="0">
                <a:solidFill>
                  <a:sysClr val="windowText" lastClr="000000"/>
                </a:solidFill>
              </a:rPr>
              <a:t> стоимость произведенной готовой продукции, выполненных работ и оказанных услуг силами персонала организации </a:t>
            </a:r>
          </a:p>
          <a:p>
            <a:pPr algn="just">
              <a:spcBef>
                <a:spcPts val="1200"/>
              </a:spcBef>
              <a:buClr>
                <a:srgbClr val="CC6600"/>
              </a:buClr>
            </a:pPr>
            <a:r>
              <a:rPr lang="ru-RU" sz="1800" dirty="0" smtClean="0">
                <a:solidFill>
                  <a:srgbClr val="0070C0"/>
                </a:solidFill>
              </a:rPr>
              <a:t>в ч.2 п.30 Указаний уточнено определение </a:t>
            </a:r>
            <a:r>
              <a:rPr lang="ru-RU" sz="1800" dirty="0" smtClean="0">
                <a:solidFill>
                  <a:sysClr val="windowText" lastClr="000000"/>
                </a:solidFill>
              </a:rPr>
              <a:t>готовой продукции</a:t>
            </a:r>
          </a:p>
          <a:p>
            <a:pPr marL="623888" indent="0" algn="just">
              <a:spcBef>
                <a:spcPts val="1200"/>
              </a:spcBef>
              <a:buClr>
                <a:srgbClr val="CC6600"/>
              </a:buClr>
              <a:buFont typeface="Wingdings" pitchFamily="2" charset="2"/>
              <a:buNone/>
            </a:pPr>
            <a:r>
              <a:rPr lang="ru-RU" sz="1800" b="1" dirty="0" smtClean="0">
                <a:solidFill>
                  <a:sysClr val="windowText" lastClr="000000"/>
                </a:solidFill>
              </a:rPr>
              <a:t>готовая продукция </a:t>
            </a:r>
            <a:r>
              <a:rPr lang="ru-RU" sz="1800" dirty="0" smtClean="0">
                <a:solidFill>
                  <a:sysClr val="windowText" lastClr="000000"/>
                </a:solidFill>
              </a:rPr>
              <a:t>– это изделия и полуфабрикаты, полностью законченные обработкой, соответствующие требованиям стандартов, технических условий, в том числе по комплектности, или иных технических нормативных правовых актов, предусмотренным договором, принятые на склад готовой продукции или заказчиком (покупателем) и снабженные сертификатом или другим документом, удостоверяющим их качество </a:t>
            </a:r>
          </a:p>
          <a:p>
            <a:pPr algn="just">
              <a:spcBef>
                <a:spcPts val="1200"/>
              </a:spcBef>
              <a:buClr>
                <a:srgbClr val="CC6600"/>
              </a:buClr>
            </a:pPr>
            <a:r>
              <a:rPr lang="ru-RU" sz="1800" dirty="0" smtClean="0">
                <a:solidFill>
                  <a:sysClr val="windowText" lastClr="000000"/>
                </a:solidFill>
              </a:rPr>
              <a:t>объем промышленного производства определяется </a:t>
            </a:r>
            <a:r>
              <a:rPr lang="ru-RU" sz="1800" dirty="0" smtClean="0">
                <a:solidFill>
                  <a:srgbClr val="CC6600"/>
                </a:solidFill>
              </a:rPr>
              <a:t>без стоимости внутризаводского оборота</a:t>
            </a:r>
          </a:p>
          <a:p>
            <a:pPr algn="just">
              <a:spcBef>
                <a:spcPts val="1200"/>
              </a:spcBef>
              <a:buClr>
                <a:srgbClr val="CC6600"/>
              </a:buClr>
            </a:pPr>
            <a:r>
              <a:rPr lang="ru-RU" sz="1800" b="1" dirty="0" smtClean="0">
                <a:solidFill>
                  <a:sysClr val="windowText" lastClr="000000"/>
                </a:solidFill>
              </a:rPr>
              <a:t>внутризаводской оборот</a:t>
            </a:r>
            <a:r>
              <a:rPr lang="ru-RU" sz="1800" dirty="0" smtClean="0">
                <a:solidFill>
                  <a:srgbClr val="CC6600"/>
                </a:solidFill>
              </a:rPr>
              <a:t> </a:t>
            </a:r>
            <a:r>
              <a:rPr lang="ru-RU" sz="1800" dirty="0" smtClean="0">
                <a:solidFill>
                  <a:sysClr val="windowText" lastClr="000000"/>
                </a:solidFill>
              </a:rPr>
              <a:t>– это стоимость той части изготовленных организацией готовых изделий и полуфабрикатов, которые в пределах организации </a:t>
            </a:r>
            <a:r>
              <a:rPr lang="ru-RU" sz="1800" b="1" dirty="0" smtClean="0">
                <a:solidFill>
                  <a:sysClr val="windowText" lastClr="000000"/>
                </a:solidFill>
              </a:rPr>
              <a:t>направлены</a:t>
            </a:r>
            <a:r>
              <a:rPr lang="ru-RU" sz="1800" dirty="0" smtClean="0">
                <a:solidFill>
                  <a:sysClr val="windowText" lastClr="000000"/>
                </a:solidFill>
              </a:rPr>
              <a:t> на собственные промышленно-производственные нужды и стоимость которых в дальнейшем учитывается в себестоимости конечной промышленной продукции</a:t>
            </a:r>
          </a:p>
          <a:p>
            <a:pPr marL="0" indent="0" algn="just">
              <a:spcBef>
                <a:spcPts val="600"/>
              </a:spcBef>
              <a:buClr>
                <a:srgbClr val="CC6600"/>
              </a:buClr>
              <a:buFont typeface="Wingdings" pitchFamily="2" charset="2"/>
              <a:buNone/>
            </a:pPr>
            <a:r>
              <a:rPr lang="ru-RU" sz="1400" dirty="0" smtClean="0">
                <a:solidFill>
                  <a:srgbClr val="CC6600"/>
                </a:solidFill>
              </a:rPr>
              <a:t> </a:t>
            </a:r>
          </a:p>
          <a:p>
            <a:pPr indent="1588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endParaRPr lang="ru-RU" sz="1600" dirty="0" smtClean="0">
              <a:solidFill>
                <a:sysClr val="windowText" lastClr="000000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tabLst>
                <a:tab pos="361950" algn="l"/>
              </a:tabLst>
            </a:pPr>
            <a:endParaRPr lang="ru-RU" sz="1800" dirty="0" smtClean="0">
              <a:solidFill>
                <a:sysClr val="windowText" lastClr="000000"/>
              </a:solidFill>
              <a:latin typeface="Arial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0325" y="1267002"/>
            <a:ext cx="635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3457" y="1276950"/>
            <a:ext cx="8093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Секции </a:t>
            </a:r>
            <a:r>
              <a:rPr lang="en-US" sz="2800" b="1" dirty="0">
                <a:solidFill>
                  <a:srgbClr val="009900"/>
                </a:solidFill>
                <a:latin typeface="Arial" charset="0"/>
              </a:rPr>
              <a:t>B</a:t>
            </a:r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,</a:t>
            </a:r>
            <a:r>
              <a:rPr lang="en-US" sz="2800" b="1" dirty="0">
                <a:solidFill>
                  <a:srgbClr val="009900"/>
                </a:solidFill>
                <a:latin typeface="Arial" charset="0"/>
              </a:rPr>
              <a:t> C</a:t>
            </a:r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,</a:t>
            </a:r>
            <a:r>
              <a:rPr lang="en-US" sz="2800" b="1" dirty="0">
                <a:solidFill>
                  <a:srgbClr val="009900"/>
                </a:solidFill>
                <a:latin typeface="Arial" charset="0"/>
              </a:rPr>
              <a:t> D</a:t>
            </a:r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 и</a:t>
            </a:r>
            <a:r>
              <a:rPr lang="en-US" sz="2800" b="1" dirty="0">
                <a:solidFill>
                  <a:srgbClr val="009900"/>
                </a:solidFill>
                <a:latin typeface="Arial" charset="0"/>
              </a:rPr>
              <a:t> E</a:t>
            </a:r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. Изменения, нюансы</a:t>
            </a:r>
          </a:p>
        </p:txBody>
      </p:sp>
    </p:spTree>
    <p:extLst>
      <p:ext uri="{BB962C8B-B14F-4D97-AF65-F5344CB8AC3E}">
        <p14:creationId xmlns:p14="http://schemas.microsoft.com/office/powerpoint/2010/main" val="19339658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34</a:t>
            </a:r>
          </a:p>
          <a:p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01756" y="153882"/>
            <a:ext cx="100902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Раздел </a:t>
            </a:r>
            <a:r>
              <a:rPr lang="en-US" sz="3000" b="1" dirty="0" smtClean="0">
                <a:solidFill>
                  <a:schemeClr val="bg1"/>
                </a:solidFill>
                <a:latin typeface="Arial" charset="0"/>
              </a:rPr>
              <a:t>I </a:t>
            </a: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«Сведения о деятельности организации </a:t>
            </a:r>
            <a:br>
              <a:rPr lang="ru-RU" sz="30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по видам экономической деятельности»</a:t>
            </a:r>
          </a:p>
        </p:txBody>
      </p:sp>
      <p:sp>
        <p:nvSpPr>
          <p:cNvPr id="8" name="Содержимое 10"/>
          <p:cNvSpPr txBox="1">
            <a:spLocks/>
          </p:cNvSpPr>
          <p:nvPr/>
        </p:nvSpPr>
        <p:spPr bwMode="auto">
          <a:xfrm>
            <a:off x="544881" y="1800037"/>
            <a:ext cx="11053154" cy="406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ч.3 п.30 Указаний дано определение,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что является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моментом включения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произведенной продукции, выполненных работ, оказанных услуг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состав готовой продукции (работ, услуг): </a:t>
            </a:r>
          </a:p>
          <a:p>
            <a:pPr marL="360363" marR="0" lvl="0" indent="-179388" algn="just" defTabSz="914400" rtl="0" eaLnBrk="0" fontAlgn="base" latinLnBrk="0" hangingPunct="0">
              <a:lnSpc>
                <a:spcPts val="16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360363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для продукции, сданной на склад готовой продукции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 – дата, указанная на первичном учетном документе, подтверждающем передачу продукции на склад;</a:t>
            </a:r>
          </a:p>
          <a:p>
            <a:pPr marL="360363" marR="0" lvl="0" indent="-179388" algn="just" defTabSz="914400" rtl="0" eaLnBrk="0" fontAlgn="base" latinLnBrk="0" hangingPunct="0">
              <a:lnSpc>
                <a:spcPts val="16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360363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для продукции, подлежащей сдаче заказчику (покупателю) на месте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согласно заключенному договору, – дата подписания заказчиком (покупателем) акта приема-передачи. Продукция, не оформленная актом приема-передачи, остается в составе незавершенного производства и в состав готовой продукции не включается;</a:t>
            </a:r>
          </a:p>
          <a:p>
            <a:pPr marL="360363" marR="0" lvl="0" indent="-179388" algn="just" defTabSz="914400" rtl="0" eaLnBrk="0" fontAlgn="base" latinLnBrk="0" hangingPunct="0">
              <a:lnSpc>
                <a:spcPts val="16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360363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для продукции, согласно техническим условиям и заключенному договору признающейся готовой только после осуществления установки (монтажа),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– дата подписания заказчиком акта выполненных работ по установке (монтажу);</a:t>
            </a:r>
          </a:p>
          <a:p>
            <a:pPr marL="360363" marR="0" lvl="0" indent="-179388" algn="just" defTabSz="914400" rtl="0" eaLnBrk="0" fontAlgn="base" latinLnBrk="0" hangingPunct="0">
              <a:lnSpc>
                <a:spcPts val="16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360363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при отсутствии в организации склада готовой продукции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– дата отгрузки продукции заказчику (покупателю);</a:t>
            </a:r>
          </a:p>
          <a:p>
            <a:pPr marL="360363" marR="0" lvl="0" indent="-179388" algn="just" defTabSz="914400" rtl="0" eaLnBrk="0" fontAlgn="base" latinLnBrk="0" hangingPunct="0">
              <a:lnSpc>
                <a:spcPts val="16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360363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для бестарного хранения муки, крупы, комбикормов и тому подобного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– дата оформления приемо-сдаточных и других первичных учетных документов о поступлении продукции в бункеры готовой продукции;</a:t>
            </a:r>
          </a:p>
          <a:p>
            <a:pPr marL="360363" marR="0" lvl="0" indent="-179388" algn="just" defTabSz="914400" rtl="0" eaLnBrk="0" fontAlgn="base" latinLnBrk="0" hangingPunct="0">
              <a:lnSpc>
                <a:spcPts val="16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360363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для выполненных работ, оказанных услу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 – дата подписания заказчиком акта выполненных работ (оказанных услуг).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9388" marR="0" lvl="0" indent="1588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361950" algn="l"/>
              </a:tabLst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2906" y="1276817"/>
            <a:ext cx="5579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Секции B, C, D и E. Изменения</a:t>
            </a:r>
          </a:p>
        </p:txBody>
      </p:sp>
    </p:spTree>
    <p:extLst>
      <p:ext uri="{BB962C8B-B14F-4D97-AF65-F5344CB8AC3E}">
        <p14:creationId xmlns:p14="http://schemas.microsoft.com/office/powerpoint/2010/main" val="22385041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35</a:t>
            </a:r>
          </a:p>
          <a:p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52839" y="153882"/>
            <a:ext cx="9702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Раздел </a:t>
            </a:r>
            <a:r>
              <a:rPr lang="en-US" sz="3000" b="1" dirty="0" smtClean="0">
                <a:solidFill>
                  <a:schemeClr val="bg1"/>
                </a:solidFill>
                <a:latin typeface="Arial" charset="0"/>
              </a:rPr>
              <a:t>I </a:t>
            </a: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«Сведения о деятельности организации </a:t>
            </a:r>
            <a:br>
              <a:rPr lang="ru-RU" sz="30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по видам экономической деятельности»</a:t>
            </a:r>
          </a:p>
        </p:txBody>
      </p:sp>
      <p:sp>
        <p:nvSpPr>
          <p:cNvPr id="8" name="Содержимое 10"/>
          <p:cNvSpPr txBox="1">
            <a:spLocks/>
          </p:cNvSpPr>
          <p:nvPr/>
        </p:nvSpPr>
        <p:spPr bwMode="auto">
          <a:xfrm>
            <a:off x="542426" y="1666101"/>
            <a:ext cx="11461259" cy="433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ts val="1400"/>
              </a:lnSpc>
              <a:spcBef>
                <a:spcPts val="12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объем промышленного производства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включается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стоимость: </a:t>
            </a:r>
          </a:p>
          <a:p>
            <a:pPr marL="179388" marR="0" lvl="0" indent="-179388" algn="just" defTabSz="914400" rtl="0" eaLnBrk="0" fontAlgn="base" latinLnBrk="0" hangingPunct="0">
              <a:lnSpc>
                <a:spcPts val="14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готовых изделий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произведенных всеми структурными подразделениями организации,: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896938" marR="0" lvl="0" indent="0" algn="just" defTabSz="914400" rtl="0" eaLnBrk="0" fontAlgn="base" latinLnBrk="0" hangingPunct="0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984250" algn="l"/>
              </a:tabLst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предназначенных для реализации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другим юридическим или физическим лицам, 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896938" marR="0" lvl="0" indent="0" algn="just" defTabSz="914400" rtl="0" eaLnBrk="0" fontAlgn="base" latinLnBrk="0" hangingPunct="0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984250" algn="l"/>
              </a:tabLst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	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пределах юридического лица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переданных для дальнейшего использования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при осуществлении видов экономической деятельности,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не включенных в разделы с 05 по 39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ОКРБ 005-2011, -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форме 4-у за январь-сентябрь 2023 г. эти данные отражались по строке 12</a:t>
            </a:r>
          </a:p>
          <a:p>
            <a:pPr marL="896938" marR="0" lvl="0" indent="0" algn="just" defTabSz="914400" rtl="0" eaLnBrk="0" fontAlgn="base" latinLnBrk="0" hangingPunct="0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984250" algn="l"/>
              </a:tabLst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в пределах юридического лица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выданных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своим работникам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счет оплаты труда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896938" marR="0" lvl="0" indent="0" algn="just" defTabSz="914400" rtl="0" eaLnBrk="0" fontAlgn="base" latinLnBrk="0" hangingPunct="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984250" algn="l"/>
              </a:tabLst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в пределах юридического лица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зачисленных в состав собственных основных средств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179388" marR="0" lvl="0" indent="-179388" algn="just" defTabSz="914400" rtl="0" eaLnBrk="0" fontAlgn="base" latinLnBrk="0" hangingPunct="0">
              <a:lnSpc>
                <a:spcPts val="14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полуфабрикатов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собственного производства и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продукции вспомогательных производств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(ремонтных цехов и участков и тому подобного),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реализованных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другим юридическим или физическим лицам; </a:t>
            </a:r>
          </a:p>
          <a:p>
            <a:pPr marL="179388" marR="0" lvl="0" indent="-179388" algn="just" defTabSz="914400" rtl="0" eaLnBrk="0" fontAlgn="base" latinLnBrk="0" hangingPunct="0">
              <a:lnSpc>
                <a:spcPts val="14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электрической и тепловой энергии (пара и горячей воды),: </a:t>
            </a:r>
          </a:p>
          <a:p>
            <a:pPr marL="896938" marR="0" lvl="0" indent="0" algn="just" defTabSz="914400" rtl="0" eaLnBrk="0" fontAlgn="base" latinLnBrk="0" hangingPunct="0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984250" algn="l"/>
              </a:tabLst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отпущенной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другим юридическим или физическим лицам,</a:t>
            </a:r>
          </a:p>
          <a:p>
            <a:pPr marL="896938" marR="0" lvl="0" indent="0" algn="just" defTabSz="914400" rtl="0" eaLnBrk="0" fontAlgn="base" latinLnBrk="0" hangingPunct="0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984250" algn="l"/>
              </a:tabLst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в пределах юридического лица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отпущенной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для дальнейшего использования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при осуществлении видов экономической деятельности,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не включенных в разделы с 05 по 39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ОКРБ 005-2011, -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форме 4-у за январь-сентябрь 2023 г. эти данные отражались по строке 12</a:t>
            </a:r>
          </a:p>
          <a:p>
            <a:pPr marL="179388" marR="0" lvl="0" indent="-179388" algn="just" defTabSz="914400" rtl="0" eaLnBrk="0" fontAlgn="base" latinLnBrk="0" hangingPunct="0">
              <a:lnSpc>
                <a:spcPts val="14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выполненных работ, оказанных услуг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другим юридическим или физическим лицам;</a:t>
            </a:r>
          </a:p>
          <a:p>
            <a:pPr marL="179388" marR="0" lvl="0" indent="-179388" algn="just" defTabSz="914400" rtl="0" eaLnBrk="0" fontAlgn="base" latinLnBrk="0" hangingPunct="0">
              <a:lnSpc>
                <a:spcPts val="14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тары,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произведенной для отгрузки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другим юридическим или физическим лицам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(подробнее о включении стоимости тары в объем промышленного производства - в абзаце 6 ч.6 п.30);</a:t>
            </a:r>
          </a:p>
          <a:p>
            <a:pPr marL="179388" marR="0" lvl="0" indent="-179388" algn="just" defTabSz="914400" rtl="0" eaLnBrk="0" fontAlgn="base" latinLnBrk="0" hangingPunct="0">
              <a:lnSpc>
                <a:spcPts val="14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работ по ремонту тары заказчика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 включением стоимости израсходованных на ремонт материалов организации.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Стоимость ремонтируемой тары, а также материалов заказчика, израсходованных на ремонт тары, в объем промышленного производства не включается.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9388" marR="0" lvl="0" indent="1588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361950" algn="l"/>
              </a:tabLst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180" y="1169545"/>
            <a:ext cx="8328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Секции </a:t>
            </a:r>
            <a:r>
              <a:rPr lang="en-US" sz="2800" b="1" dirty="0">
                <a:solidFill>
                  <a:srgbClr val="009900"/>
                </a:solidFill>
                <a:latin typeface="Arial" charset="0"/>
              </a:rPr>
              <a:t>B</a:t>
            </a:r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,</a:t>
            </a:r>
            <a:r>
              <a:rPr lang="en-US" sz="2800" b="1" dirty="0">
                <a:solidFill>
                  <a:srgbClr val="009900"/>
                </a:solidFill>
                <a:latin typeface="Arial" charset="0"/>
              </a:rPr>
              <a:t> C</a:t>
            </a:r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, </a:t>
            </a:r>
            <a:r>
              <a:rPr lang="en-US" sz="2800" b="1" dirty="0">
                <a:solidFill>
                  <a:srgbClr val="009900"/>
                </a:solidFill>
                <a:latin typeface="Arial" charset="0"/>
              </a:rPr>
              <a:t>D</a:t>
            </a:r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 и </a:t>
            </a:r>
            <a:r>
              <a:rPr lang="en-US" sz="2800" b="1" dirty="0">
                <a:solidFill>
                  <a:srgbClr val="009900"/>
                </a:solidFill>
                <a:latin typeface="Arial" charset="0"/>
              </a:rPr>
              <a:t>E</a:t>
            </a:r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. Изменения, нюансы</a:t>
            </a:r>
          </a:p>
        </p:txBody>
      </p:sp>
    </p:spTree>
    <p:extLst>
      <p:ext uri="{BB962C8B-B14F-4D97-AF65-F5344CB8AC3E}">
        <p14:creationId xmlns:p14="http://schemas.microsoft.com/office/powerpoint/2010/main" val="22385041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36</a:t>
            </a:r>
          </a:p>
          <a:p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65279" y="153882"/>
            <a:ext cx="101266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Раздел </a:t>
            </a:r>
            <a:r>
              <a:rPr lang="en-US" sz="3000" b="1" dirty="0" smtClean="0">
                <a:solidFill>
                  <a:schemeClr val="bg1"/>
                </a:solidFill>
                <a:latin typeface="Arial" charset="0"/>
              </a:rPr>
              <a:t>I </a:t>
            </a: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«Сведения о деятельности организации </a:t>
            </a:r>
            <a:br>
              <a:rPr lang="ru-RU" sz="30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по видам экономической деятельности»</a:t>
            </a:r>
          </a:p>
        </p:txBody>
      </p:sp>
      <p:sp>
        <p:nvSpPr>
          <p:cNvPr id="8" name="Содержимое 10"/>
          <p:cNvSpPr txBox="1">
            <a:spLocks/>
          </p:cNvSpPr>
          <p:nvPr/>
        </p:nvSpPr>
        <p:spPr bwMode="auto">
          <a:xfrm>
            <a:off x="565518" y="1864707"/>
            <a:ext cx="11144261" cy="440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объем промышленного производства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не включается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стоимость: </a:t>
            </a:r>
          </a:p>
          <a:p>
            <a:pPr marL="179388" marR="0" lvl="0" indent="-179388" algn="just" defTabSz="914400" rtl="0" eaLnBrk="0" fontAlgn="base" latinLnBrk="0" hangingPunct="0">
              <a:lnSpc>
                <a:spcPts val="15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продукции и полуфабрикатов собственного производства,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не соответствующих требованиям стандартов,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технических условий или иных технических нормативных правовых актов, предусмотренным договором,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даже если они реализованы другим юридическим или физическим лицам;</a:t>
            </a:r>
          </a:p>
          <a:p>
            <a:pPr marL="179388" marR="0" lvl="0" indent="-179388" algn="just" defTabSz="914400" rtl="0" eaLnBrk="0" fontAlgn="base" latinLnBrk="0" hangingPunct="0">
              <a:lnSpc>
                <a:spcPts val="15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товарно-материальных ценностей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приобретенных в качестве товаров для реализации </a:t>
            </a:r>
            <a:b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(их приобретение учитывается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 счете бухгалтерского учета 41 «Товары»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),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а также стоимость проданных излишков сырья и материалов, приобретение которых учитывалось на счетах бухгалтерского учета производственных запасов;</a:t>
            </a:r>
          </a:p>
          <a:p>
            <a:pPr marL="179388" marR="0" lvl="0" indent="-179388" algn="just" defTabSz="914400" rtl="0" eaLnBrk="0" fontAlgn="base" latinLnBrk="0" hangingPunct="0">
              <a:lnSpc>
                <a:spcPts val="15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продукции собственного производства,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подлежащей лабораторному анализу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или выборочным испытаниям, в тех случаях, когда согласно требованиям стандартов или технических условий испытания проходит не вся продукция, а только ее часть. Если после проведения лабораторного анализа или испытаний продукция предназначается для реализации, то она подлежит включению в объем промышленного производства в том отчетном периоде, когда закончен лабораторный анализ или испытания при соблюдении остальных требований готовности продукции;</a:t>
            </a:r>
          </a:p>
          <a:p>
            <a:pPr marL="179388" marR="0" lvl="0" indent="-179388" algn="just" defTabSz="914400" rtl="0" eaLnBrk="0" fontAlgn="base" latinLnBrk="0" hangingPunct="0">
              <a:lnSpc>
                <a:spcPts val="15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изделий, приобретаемых для комплектации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выпускаемой продукции, не требующих затрат по их обработке или сборке и стоимость которых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не учитывается в себестоимости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конечной промышленной продукции, а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подлежит возмещению покупателями отдельно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361950" algn="l"/>
              </a:tabLst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323" y="1341487"/>
            <a:ext cx="5509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Секции B, C, D и E.  Нюансы</a:t>
            </a:r>
          </a:p>
        </p:txBody>
      </p:sp>
    </p:spTree>
    <p:extLst>
      <p:ext uri="{BB962C8B-B14F-4D97-AF65-F5344CB8AC3E}">
        <p14:creationId xmlns:p14="http://schemas.microsoft.com/office/powerpoint/2010/main" val="22385041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37</a:t>
            </a:r>
          </a:p>
          <a:p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2322" y="153882"/>
            <a:ext cx="103313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Раздел </a:t>
            </a:r>
            <a:r>
              <a:rPr lang="en-US" sz="3000" b="1" dirty="0" smtClean="0">
                <a:solidFill>
                  <a:schemeClr val="bg1"/>
                </a:solidFill>
                <a:latin typeface="Arial" charset="0"/>
              </a:rPr>
              <a:t>I </a:t>
            </a: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«Сведения о деятельности организации </a:t>
            </a:r>
            <a:br>
              <a:rPr lang="ru-RU" sz="30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по видам экономической деятельности»</a:t>
            </a:r>
          </a:p>
        </p:txBody>
      </p:sp>
      <p:sp>
        <p:nvSpPr>
          <p:cNvPr id="8" name="Содержимое 10"/>
          <p:cNvSpPr txBox="1">
            <a:spLocks/>
          </p:cNvSpPr>
          <p:nvPr/>
        </p:nvSpPr>
        <p:spPr bwMode="auto">
          <a:xfrm>
            <a:off x="811368" y="2044096"/>
            <a:ext cx="10953001" cy="395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Стоимостная оценка объема промышленного производства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осуществляется 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фактических отпускных ценах (ценах отгрузки),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сформированных на условиях франко-станция отправления.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Если на продукцию применяются только цены, сформированные на условиях франко-станция назначения, то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стоимость транспортировки продукции от станции отправления до станции назначения исключается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из объема промышленного производства,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кроме случаев, когда доставка осуществляется собственными силами организации и при этом стоимость доставки не формируется индивидуально под каждый договор и не выделена в договоре отдельно.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Если на продукцию применяются только цены, сформированные на условиях франко-склад изготовителя, то объем промышленного производства отражается по этим ценам.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361950" algn="l"/>
              </a:tabLst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3260" y="1419367"/>
            <a:ext cx="5554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Секции B, C, D и E.  Нюансы</a:t>
            </a:r>
          </a:p>
        </p:txBody>
      </p:sp>
    </p:spTree>
    <p:extLst>
      <p:ext uri="{BB962C8B-B14F-4D97-AF65-F5344CB8AC3E}">
        <p14:creationId xmlns:p14="http://schemas.microsoft.com/office/powerpoint/2010/main" val="22385041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38</a:t>
            </a:r>
          </a:p>
          <a:p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42448" y="153882"/>
            <a:ext cx="10044751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Раздел </a:t>
            </a:r>
            <a:r>
              <a:rPr lang="en-US" sz="3000" b="1" dirty="0" smtClean="0">
                <a:solidFill>
                  <a:schemeClr val="bg1"/>
                </a:solidFill>
                <a:latin typeface="Arial" charset="0"/>
              </a:rPr>
              <a:t>I </a:t>
            </a: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«Сведения о деятельности организации </a:t>
            </a:r>
            <a:br>
              <a:rPr lang="ru-RU" sz="30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по видам экономической деятельности»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endParaRPr lang="ru-RU" sz="3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194" y="1762865"/>
            <a:ext cx="115460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ts val="1800"/>
              </a:lnSpc>
              <a:spcAft>
                <a:spcPct val="0"/>
              </a:spcAft>
            </a:pPr>
            <a:r>
              <a:rPr lang="ru-RU" dirty="0">
                <a:solidFill>
                  <a:srgbClr val="0070C0"/>
                </a:solidFill>
                <a:latin typeface="Arial" charset="0"/>
              </a:rPr>
              <a:t>В </a:t>
            </a:r>
            <a:r>
              <a:rPr lang="ru-RU" dirty="0" smtClean="0">
                <a:solidFill>
                  <a:srgbClr val="0070C0"/>
                </a:solidFill>
                <a:latin typeface="Arial" charset="0"/>
              </a:rPr>
              <a:t>ч.12 и ч.13 п.</a:t>
            </a:r>
            <a:r>
              <a:rPr lang="en-US" dirty="0" smtClean="0">
                <a:solidFill>
                  <a:srgbClr val="0070C0"/>
                </a:solidFill>
                <a:latin typeface="Arial" charset="0"/>
              </a:rPr>
              <a:t>3</a:t>
            </a:r>
            <a:r>
              <a:rPr lang="ru-RU" dirty="0" smtClean="0">
                <a:solidFill>
                  <a:srgbClr val="0070C0"/>
                </a:solidFill>
                <a:latin typeface="Arial" charset="0"/>
              </a:rPr>
              <a:t>0 </a:t>
            </a:r>
            <a:r>
              <a:rPr lang="ru-RU" dirty="0">
                <a:solidFill>
                  <a:srgbClr val="0070C0"/>
                </a:solidFill>
                <a:latin typeface="Arial" charset="0"/>
              </a:rPr>
              <a:t>Указаний уточнен порядок отражения </a:t>
            </a:r>
            <a:r>
              <a:rPr lang="ru-RU" dirty="0">
                <a:solidFill>
                  <a:prstClr val="black"/>
                </a:solidFill>
                <a:latin typeface="Arial" charset="0"/>
              </a:rPr>
              <a:t>данных о </a:t>
            </a:r>
            <a:r>
              <a:rPr lang="ru-RU" b="1" dirty="0">
                <a:solidFill>
                  <a:prstClr val="black"/>
                </a:solidFill>
                <a:latin typeface="Arial" charset="0"/>
              </a:rPr>
              <a:t>возвращенной </a:t>
            </a:r>
            <a:r>
              <a:rPr lang="ru-RU" b="1" dirty="0" smtClean="0">
                <a:solidFill>
                  <a:prstClr val="black"/>
                </a:solidFill>
                <a:latin typeface="Arial" charset="0"/>
              </a:rPr>
              <a:t>продукции</a:t>
            </a:r>
            <a:r>
              <a:rPr lang="ru-RU" dirty="0">
                <a:solidFill>
                  <a:prstClr val="black"/>
                </a:solidFill>
                <a:latin typeface="Arial" charset="0"/>
              </a:rPr>
              <a:t>, </a:t>
            </a:r>
            <a:r>
              <a:rPr lang="ru-RU" b="1" dirty="0">
                <a:solidFill>
                  <a:prstClr val="black"/>
                </a:solidFill>
                <a:latin typeface="Arial" charset="0"/>
              </a:rPr>
              <a:t>подвергшейся в отчетном году доработке</a:t>
            </a:r>
            <a:r>
              <a:rPr lang="ru-RU" b="1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9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7585440"/>
              </p:ext>
            </p:extLst>
          </p:nvPr>
        </p:nvGraphicFramePr>
        <p:xfrm>
          <a:off x="494180" y="2354486"/>
          <a:ext cx="11393020" cy="3535680"/>
        </p:xfrm>
        <a:graphic>
          <a:graphicData uri="http://schemas.openxmlformats.org/drawingml/2006/table">
            <a:tbl>
              <a:tblPr firstRow="1" bandRow="1"/>
              <a:tblGrid>
                <a:gridCol w="56965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965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04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Отчет по форме 4-у </a:t>
                      </a:r>
                      <a:b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 январь-сентябрь 2023 г.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Отчет по форме 4-у </a:t>
                      </a:r>
                      <a:b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 январь-декабрь 2023 г.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386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Стоимость возвращенной бракованной продукции, подвергшейся в отчетном периоде доработке, не исключается из объема промышленного производства. По моменту выполнения доработки в объем промышленного производства </a:t>
                      </a:r>
                      <a:r>
                        <a:rPr lang="ru-RU" sz="1200" kern="120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довключается стоимость затрат по доработке данной продукции,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если это приводит к увеличению отпускной цены данной продукции.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rgbClr val="0070C0"/>
                          </a:solidFill>
                        </a:rPr>
                        <a:t>(ч.</a:t>
                      </a:r>
                      <a:r>
                        <a:rPr lang="en-US" sz="1200" i="1" dirty="0" smtClean="0">
                          <a:solidFill>
                            <a:srgbClr val="0070C0"/>
                          </a:solidFill>
                        </a:rPr>
                        <a:t>27</a:t>
                      </a:r>
                      <a:r>
                        <a:rPr lang="ru-RU" sz="1200" i="1" dirty="0" smtClean="0">
                          <a:solidFill>
                            <a:srgbClr val="0070C0"/>
                          </a:solidFill>
                        </a:rPr>
                        <a:t> п.</a:t>
                      </a:r>
                      <a:r>
                        <a:rPr lang="en-US" sz="1200" i="1" dirty="0" smtClean="0">
                          <a:solidFill>
                            <a:srgbClr val="0070C0"/>
                          </a:solidFill>
                        </a:rPr>
                        <a:t>30</a:t>
                      </a:r>
                      <a:r>
                        <a:rPr lang="ru-RU" sz="1200" i="1" dirty="0" smtClean="0">
                          <a:solidFill>
                            <a:srgbClr val="0070C0"/>
                          </a:solidFill>
                        </a:rPr>
                        <a:t> Указаний)</a:t>
                      </a:r>
                      <a:endParaRPr lang="ru-RU" sz="1200" b="0" i="1" kern="1200" spc="-30" baseline="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x-none" sz="1200" kern="120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Данные о </a:t>
                      </a:r>
                      <a:r>
                        <a:rPr lang="x-none" sz="1200" b="1" kern="120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возвращенной бракованной продукции, подвергшейся доработке</a:t>
                      </a:r>
                      <a:r>
                        <a:rPr lang="x-none" sz="1200" kern="120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не исключаются из объема промышленного производства. Если в результате доработки продукции увеличилась ее отпускная цена, то в объем промышленного производства </a:t>
                      </a:r>
                      <a:r>
                        <a:rPr lang="x-none" sz="1200" b="1" kern="120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включается разница между новой ценой доработанной продукции и ценой до ее доработки.</a:t>
                      </a:r>
                      <a:endParaRPr lang="ru-RU" sz="1200" b="1" kern="1200" dirty="0" smtClean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rgbClr val="0070C0"/>
                          </a:solidFill>
                        </a:rPr>
                        <a:t>(ч.</a:t>
                      </a:r>
                      <a:r>
                        <a:rPr lang="en-US" sz="1200" i="1" dirty="0" smtClean="0">
                          <a:solidFill>
                            <a:srgbClr val="0070C0"/>
                          </a:solidFill>
                        </a:rPr>
                        <a:t>12</a:t>
                      </a:r>
                      <a:r>
                        <a:rPr lang="ru-RU" sz="1200" i="1" dirty="0" smtClean="0">
                          <a:solidFill>
                            <a:srgbClr val="0070C0"/>
                          </a:solidFill>
                        </a:rPr>
                        <a:t> п.</a:t>
                      </a:r>
                      <a:r>
                        <a:rPr lang="en-US" sz="1200" i="1" dirty="0" smtClean="0">
                          <a:solidFill>
                            <a:srgbClr val="0070C0"/>
                          </a:solidFill>
                        </a:rPr>
                        <a:t>30</a:t>
                      </a:r>
                      <a:r>
                        <a:rPr lang="ru-RU" sz="1200" i="1" dirty="0" smtClean="0">
                          <a:solidFill>
                            <a:srgbClr val="0070C0"/>
                          </a:solidFill>
                        </a:rPr>
                        <a:t> Указаний)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06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Готовая продукция, сданная на склад в предыдущих отчетных периодах и возвращенная в отчетном периоде в цех на доработку, в результате которой не был изготовлен другой вид продукции, </a:t>
                      </a:r>
                      <a:r>
                        <a:rPr lang="ru-RU" sz="12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включается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объем промышленного производства </a:t>
                      </a:r>
                      <a:r>
                        <a:rPr lang="ru-RU" sz="12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стоимости затрат по доработке по моменту ее выполнения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если это приводит к увеличению отпускной цены данной продукции.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rgbClr val="0070C0"/>
                          </a:solidFill>
                        </a:rPr>
                        <a:t>(ч.</a:t>
                      </a:r>
                      <a:r>
                        <a:rPr lang="en-US" sz="1200" i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ru-RU" sz="1200" i="1" dirty="0" smtClean="0">
                          <a:solidFill>
                            <a:srgbClr val="0070C0"/>
                          </a:solidFill>
                        </a:rPr>
                        <a:t>9 п.</a:t>
                      </a:r>
                      <a:r>
                        <a:rPr lang="en-US" sz="1200" i="1" dirty="0" smtClean="0">
                          <a:solidFill>
                            <a:srgbClr val="0070C0"/>
                          </a:solidFill>
                        </a:rPr>
                        <a:t>30</a:t>
                      </a:r>
                      <a:r>
                        <a:rPr lang="ru-RU" sz="1200" i="1" dirty="0" smtClean="0">
                          <a:solidFill>
                            <a:srgbClr val="0070C0"/>
                          </a:solidFill>
                        </a:rPr>
                        <a:t> Указаний)</a:t>
                      </a:r>
                      <a:endParaRPr lang="ru-RU" sz="1200" b="0" i="1" kern="1200" spc="-30" baseline="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Данные о готовой продукции,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сданной на склад готовой продукции в предыдущих отчетных периодах и возвращенной в отчетном периоде в цех на доработку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в результате которой не был изготовлен другой вид продукции, не исключаются из объема промышленного производства. Если в результате доработки продукции увеличилась ее отпускная цена, то в объем промышленного производства </a:t>
                      </a: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включается разница между новой ценой доработанной продукции и ценой до ее доработки.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rgbClr val="0070C0"/>
                          </a:solidFill>
                        </a:rPr>
                        <a:t>(ч.</a:t>
                      </a:r>
                      <a:r>
                        <a:rPr lang="en-US" sz="1200" i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r>
                        <a:rPr lang="ru-RU" sz="1200" i="1" dirty="0" smtClean="0">
                          <a:solidFill>
                            <a:srgbClr val="0070C0"/>
                          </a:solidFill>
                        </a:rPr>
                        <a:t>3 п.</a:t>
                      </a:r>
                      <a:r>
                        <a:rPr lang="en-US" sz="1200" i="1" dirty="0" smtClean="0">
                          <a:solidFill>
                            <a:srgbClr val="0070C0"/>
                          </a:solidFill>
                        </a:rPr>
                        <a:t>30</a:t>
                      </a:r>
                      <a:r>
                        <a:rPr lang="ru-RU" sz="1200" i="1" dirty="0" smtClean="0">
                          <a:solidFill>
                            <a:srgbClr val="0070C0"/>
                          </a:solidFill>
                        </a:rPr>
                        <a:t> Указаний)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8012" y="1251021"/>
            <a:ext cx="6568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Секции B, C, D и E. Изменения</a:t>
            </a:r>
          </a:p>
        </p:txBody>
      </p:sp>
    </p:spTree>
    <p:extLst>
      <p:ext uri="{BB962C8B-B14F-4D97-AF65-F5344CB8AC3E}">
        <p14:creationId xmlns:p14="http://schemas.microsoft.com/office/powerpoint/2010/main" val="22385041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39</a:t>
            </a:r>
          </a:p>
          <a:p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33260" y="153882"/>
            <a:ext cx="106584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Раздел </a:t>
            </a:r>
            <a:r>
              <a:rPr lang="en-US" sz="3000" b="1" dirty="0" smtClean="0">
                <a:solidFill>
                  <a:schemeClr val="bg1"/>
                </a:solidFill>
                <a:latin typeface="Arial" charset="0"/>
              </a:rPr>
              <a:t>I </a:t>
            </a: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«Сведения о деятельности организации </a:t>
            </a:r>
            <a:br>
              <a:rPr lang="ru-RU" sz="30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по видам экономической деятельности»</a:t>
            </a:r>
          </a:p>
        </p:txBody>
      </p:sp>
      <p:sp>
        <p:nvSpPr>
          <p:cNvPr id="8" name="Содержимое 10"/>
          <p:cNvSpPr txBox="1">
            <a:spLocks/>
          </p:cNvSpPr>
          <p:nvPr/>
        </p:nvSpPr>
        <p:spPr bwMode="auto">
          <a:xfrm>
            <a:off x="532789" y="1943085"/>
            <a:ext cx="11258877" cy="412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ч.15 и ч.16 п.30 Указаний определен порядок отражения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объема промышленного производства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организацией, являющейся собственником сырья, материалов, переданных в переработку (обработку)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другому юридическому лицу или индивидуальному предпринимателю: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организация, являющаяся собственником сырья, материалов, переданных в переработку (обработку) другому юридическому лицу или индивидуальному предпринимателю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целях выполнения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всего процесса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производства продукции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получившая обратно готовую продукцию и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реализующая ее от своего имени без дополнительной переработки (обработки),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не включает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стоимость этой продукции в объем промышленного производства.</a:t>
            </a:r>
          </a:p>
          <a:p>
            <a:pPr marL="180975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Данные о такой деятельности отражаются по соответствующим подклассам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разделов 46 и 47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ОКРБ 005-2011.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организация, являющаяся собственником сырья, материалов, переданных в переработку (обработку) другому юридическому лицу или индивидуальному предпринимателю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целях выполнения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части процесса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производства продукции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включает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объем промышленного производства стоимость готовой продукции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за вычетом стоимости оказанных услуг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другим юридическим лицом или индивидуальным предпринимателем по переработке (обработке) этого сырья, материалов 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9388" marR="0" lvl="0" indent="1588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361950" algn="l"/>
              </a:tabLst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3260" y="1446663"/>
            <a:ext cx="5827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Секции B, C, D и E. Изменения</a:t>
            </a:r>
          </a:p>
        </p:txBody>
      </p:sp>
    </p:spTree>
    <p:extLst>
      <p:ext uri="{BB962C8B-B14F-4D97-AF65-F5344CB8AC3E}">
        <p14:creationId xmlns:p14="http://schemas.microsoft.com/office/powerpoint/2010/main" val="3019813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04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801503" y="276351"/>
            <a:ext cx="8761864" cy="7881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Способ и срок представления. Изменения 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811213" y="1461486"/>
            <a:ext cx="10786822" cy="141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spcBef>
                <a:spcPts val="1200"/>
              </a:spcBef>
            </a:pPr>
            <a:r>
              <a:rPr lang="ru-RU" sz="20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представляется в виде электронного документа </a:t>
            </a:r>
          </a:p>
          <a:p>
            <a:pPr marL="1800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 использованием специализированного программного обеспечения, размещенного вместе с инструктивными материалами на официальном сайте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Белстата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в глобальной компьютерной сети Интернет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://www.belstat.gov.by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рубрике «Респондентам, Электронная отчетность» </a:t>
            </a:r>
            <a:endParaRPr lang="ru-RU" sz="2000" b="1" dirty="0" smtClean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1133260" y="2962634"/>
            <a:ext cx="10305166" cy="234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9900"/>
                </a:solidFill>
                <a:ea typeface="Tahoma" pitchFamily="34" charset="0"/>
              </a:rPr>
              <a:t>период, в который представляется форма:</a:t>
            </a:r>
          </a:p>
          <a:p>
            <a:pPr marL="900000" indent="0" algn="just" defTabSz="216000">
              <a:spcBef>
                <a:spcPts val="600"/>
              </a:spcBef>
              <a:buFont typeface="Wingdings" pitchFamily="2" charset="2"/>
              <a:buNone/>
            </a:pPr>
            <a:r>
              <a:rPr lang="ru-RU" sz="2000" dirty="0" smtClean="0">
                <a:ea typeface="Tahoma" pitchFamily="34" charset="0"/>
              </a:rPr>
              <a:t>за январь-декабрь 2023 г. 	– 	</a:t>
            </a:r>
            <a:r>
              <a:rPr lang="ru-RU" sz="2000" b="1" dirty="0" smtClean="0">
                <a:solidFill>
                  <a:srgbClr val="CC6600"/>
                </a:solidFill>
                <a:ea typeface="Tahoma" pitchFamily="34" charset="0"/>
              </a:rPr>
              <a:t>с 14 по 27 марта 2024 г.</a:t>
            </a:r>
          </a:p>
          <a:p>
            <a:pPr marL="900000" indent="0" algn="just" defTabSz="216000">
              <a:spcBef>
                <a:spcPts val="600"/>
              </a:spcBef>
              <a:buFont typeface="Wingdings" pitchFamily="2" charset="2"/>
              <a:buNone/>
            </a:pPr>
            <a:r>
              <a:rPr lang="ru-RU" sz="2000" dirty="0" smtClean="0">
                <a:ea typeface="Tahoma" pitchFamily="34" charset="0"/>
              </a:rPr>
              <a:t>за январь-март 2024 г.  		– 	</a:t>
            </a:r>
            <a:r>
              <a:rPr lang="ru-RU" sz="2000" b="1" dirty="0" smtClean="0">
                <a:solidFill>
                  <a:srgbClr val="CC6600"/>
                </a:solidFill>
                <a:ea typeface="Tahoma" pitchFamily="34" charset="0"/>
              </a:rPr>
              <a:t>с 16 по 23 апреля 2024 г.</a:t>
            </a:r>
          </a:p>
          <a:p>
            <a:pPr marL="900000" indent="0" defTabSz="216000">
              <a:spcBef>
                <a:spcPts val="600"/>
              </a:spcBef>
              <a:buFont typeface="Wingdings" pitchFamily="2" charset="2"/>
              <a:buNone/>
            </a:pPr>
            <a:r>
              <a:rPr lang="ru-RU" sz="2000" dirty="0" smtClean="0">
                <a:ea typeface="Tahoma" pitchFamily="34" charset="0"/>
              </a:rPr>
              <a:t>за январь-июнь 2024 г.     	– 	</a:t>
            </a:r>
            <a:r>
              <a:rPr lang="ru-RU" sz="2000" b="1" dirty="0" smtClean="0">
                <a:solidFill>
                  <a:srgbClr val="CC6600"/>
                </a:solidFill>
                <a:ea typeface="Tahoma" pitchFamily="34" charset="0"/>
              </a:rPr>
              <a:t>с 16 по 23 июля 2024 г.</a:t>
            </a:r>
          </a:p>
          <a:p>
            <a:pPr marL="900000" indent="0" defTabSz="216000">
              <a:spcBef>
                <a:spcPts val="600"/>
              </a:spcBef>
              <a:buFont typeface="Wingdings" pitchFamily="2" charset="2"/>
              <a:buNone/>
            </a:pPr>
            <a:r>
              <a:rPr lang="ru-RU" sz="2000" dirty="0" smtClean="0">
                <a:ea typeface="Tahoma" pitchFamily="34" charset="0"/>
              </a:rPr>
              <a:t>за январь-сентябрь	2024 г.	– 	</a:t>
            </a:r>
            <a:r>
              <a:rPr lang="ru-RU" sz="2000" b="1" dirty="0" smtClean="0">
                <a:solidFill>
                  <a:srgbClr val="CC6600"/>
                </a:solidFill>
                <a:ea typeface="Tahoma" pitchFamily="34" charset="0"/>
              </a:rPr>
              <a:t>с 16 по 23 октября 2024 г.</a:t>
            </a:r>
          </a:p>
          <a:p>
            <a:pPr marL="900000" indent="0" defTabSz="216000">
              <a:spcBef>
                <a:spcPts val="600"/>
              </a:spcBef>
              <a:buFont typeface="Wingdings" pitchFamily="2" charset="2"/>
              <a:buNone/>
            </a:pPr>
            <a:r>
              <a:rPr lang="ru-RU" sz="2000" dirty="0" smtClean="0">
                <a:ea typeface="Tahoma" pitchFamily="34" charset="0"/>
              </a:rPr>
              <a:t>за январь-декабрь 2024 г. 	– 	</a:t>
            </a:r>
            <a:r>
              <a:rPr lang="ru-RU" sz="2000" b="1" dirty="0" smtClean="0">
                <a:solidFill>
                  <a:srgbClr val="CC6600"/>
                </a:solidFill>
                <a:ea typeface="Tahoma" pitchFamily="34" charset="0"/>
              </a:rPr>
              <a:t>с 14 по </a:t>
            </a:r>
            <a:r>
              <a:rPr lang="en-US" sz="2000" b="1" dirty="0" smtClean="0">
                <a:solidFill>
                  <a:srgbClr val="CC6600"/>
                </a:solidFill>
                <a:ea typeface="Tahoma" pitchFamily="34" charset="0"/>
              </a:rPr>
              <a:t>2</a:t>
            </a:r>
            <a:r>
              <a:rPr lang="ru-RU" sz="2000" b="1" dirty="0" smtClean="0">
                <a:solidFill>
                  <a:srgbClr val="CC6600"/>
                </a:solidFill>
                <a:ea typeface="Tahoma" pitchFamily="34" charset="0"/>
              </a:rPr>
              <a:t>7 марта 2025 г. </a:t>
            </a:r>
            <a:endParaRPr lang="ru-RU" sz="2000" b="1" dirty="0">
              <a:solidFill>
                <a:srgbClr val="CC6600"/>
              </a:solidFill>
              <a:ea typeface="Tahoma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1701065" y="5304388"/>
            <a:ext cx="8301038" cy="76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b="1" dirty="0" smtClean="0"/>
              <a:t>Изменена дата представления формы 4-у за январь-декабрь 2023 г. </a:t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0070C0"/>
                </a:solidFill>
              </a:rPr>
              <a:t>с 19 марта на 27 марта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ru-RU" sz="1600" i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3825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40</a:t>
            </a:r>
          </a:p>
          <a:p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9618" y="153882"/>
            <a:ext cx="101675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Раздел </a:t>
            </a:r>
            <a:r>
              <a:rPr lang="en-US" sz="3000" b="1" dirty="0" smtClean="0">
                <a:solidFill>
                  <a:schemeClr val="bg1"/>
                </a:solidFill>
                <a:latin typeface="Arial" charset="0"/>
              </a:rPr>
              <a:t>I </a:t>
            </a: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«Сведения о деятельности организации </a:t>
            </a:r>
            <a:br>
              <a:rPr lang="ru-RU" sz="30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по видам экономической деятельности»</a:t>
            </a:r>
          </a:p>
        </p:txBody>
      </p:sp>
      <p:sp>
        <p:nvSpPr>
          <p:cNvPr id="8" name="Содержимое 10"/>
          <p:cNvSpPr txBox="1">
            <a:spLocks/>
          </p:cNvSpPr>
          <p:nvPr/>
        </p:nvSpPr>
        <p:spPr bwMode="auto">
          <a:xfrm>
            <a:off x="783398" y="2389451"/>
            <a:ext cx="10565375" cy="313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В ч.23 п.30 Указаний уточнен порядок включения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в объем промышленного производства стоимости готовой продукции,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</a:rPr>
              <a:t>в случае колебания цен на дату сдачи ее на склад готовой продукции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 этом случае используется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средневзвешенная цена отгрузки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на данную продукцию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в месяце ее производства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При отсутствии отгрузки данной продукции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в месяце ее производства используется цена последней отгрузки в отчетном периоде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на данную продукцию, но не ниже фактической себестоимости.</a:t>
            </a:r>
          </a:p>
          <a:p>
            <a:pPr marL="179388" marR="0" lvl="0" indent="1588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361950" algn="l"/>
              </a:tabLst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6471" y="1569493"/>
            <a:ext cx="6377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Секции B, C, D и E. Изменения</a:t>
            </a:r>
          </a:p>
        </p:txBody>
      </p:sp>
    </p:spTree>
    <p:extLst>
      <p:ext uri="{BB962C8B-B14F-4D97-AF65-F5344CB8AC3E}">
        <p14:creationId xmlns:p14="http://schemas.microsoft.com/office/powerpoint/2010/main" val="30198134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20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41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65027" y="153882"/>
            <a:ext cx="100856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Раздел </a:t>
            </a:r>
            <a:r>
              <a:rPr lang="en-US" sz="3000" b="1" dirty="0" smtClean="0">
                <a:solidFill>
                  <a:schemeClr val="bg1"/>
                </a:solidFill>
                <a:latin typeface="Arial" charset="0"/>
              </a:rPr>
              <a:t>I </a:t>
            </a: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«Сведения о деятельности организации </a:t>
            </a:r>
            <a:br>
              <a:rPr lang="ru-RU" sz="30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по видам экономической деятельности»</a:t>
            </a:r>
          </a:p>
        </p:txBody>
      </p:sp>
      <p:sp>
        <p:nvSpPr>
          <p:cNvPr id="8" name="Содержимое 10"/>
          <p:cNvSpPr txBox="1">
            <a:spLocks/>
          </p:cNvSpPr>
          <p:nvPr/>
        </p:nvSpPr>
        <p:spPr bwMode="auto">
          <a:xfrm>
            <a:off x="866304" y="1983530"/>
            <a:ext cx="10482469" cy="428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ч.26 п.30 Указаний уточнен порядок включения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в объем промышленного производства стоимости готовой продукции (работ, услуг), переданной (выполненных, оказанных) другим юридическим или физическим лицам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безвозмездно,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пределах юридического лица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переданная для дальнейшего использования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при осуществлении видов эк. деятельности, не включенных в разделы с 05 по 39 ОКРБ 005-2011,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выданной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своим работникам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счет оплаты труда, зачисленной в состав собственных основных средств.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этом случае готовая продукция (работы, услуги) включаются в объем промышленного производства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 средневзвешенной цене отгрузки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 аналогичную продукцию (работы, услуги)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месяце ее производства (их выполнения, оказания)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При отсутствии отгрузки аналогичной продукции (работ, услуг)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месяце ее производства (их выполнения, оказания)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используется цена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последней отгрузки в отчетном периоде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на аналогичную продукцию (работы, услуги), но не ниже фактической себестоимости.</a:t>
            </a:r>
          </a:p>
          <a:p>
            <a:pPr marL="179388" marR="0" lvl="0" indent="1588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361950" algn="l"/>
              </a:tabLst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6305" y="1460310"/>
            <a:ext cx="75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Секции B, C, D и E. Изменения</a:t>
            </a:r>
          </a:p>
        </p:txBody>
      </p:sp>
    </p:spTree>
    <p:extLst>
      <p:ext uri="{BB962C8B-B14F-4D97-AF65-F5344CB8AC3E}">
        <p14:creationId xmlns:p14="http://schemas.microsoft.com/office/powerpoint/2010/main" val="30198134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42</a:t>
            </a:r>
            <a:endParaRPr lang="ru-RU" sz="1800" b="1" dirty="0" smtClean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01504" y="153882"/>
            <a:ext cx="101948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>
                <a:solidFill>
                  <a:schemeClr val="bg1"/>
                </a:solidFill>
                <a:latin typeface="Arial" charset="0"/>
              </a:rPr>
              <a:t>Раздел </a:t>
            </a:r>
            <a:r>
              <a:rPr lang="en-US" sz="3000" b="1" dirty="0">
                <a:solidFill>
                  <a:schemeClr val="bg1"/>
                </a:solidFill>
                <a:latin typeface="Arial" charset="0"/>
              </a:rPr>
              <a:t>I </a:t>
            </a:r>
            <a:r>
              <a:rPr lang="ru-RU" sz="3000" b="1" dirty="0">
                <a:solidFill>
                  <a:schemeClr val="bg1"/>
                </a:solidFill>
                <a:latin typeface="Arial" charset="0"/>
              </a:rPr>
              <a:t>«Сведения о деятельности организации </a:t>
            </a:r>
            <a:br>
              <a:rPr lang="ru-RU" sz="3000" b="1" dirty="0">
                <a:solidFill>
                  <a:schemeClr val="bg1"/>
                </a:solidFill>
                <a:latin typeface="Arial" charset="0"/>
              </a:rPr>
            </a:br>
            <a:r>
              <a:rPr lang="ru-RU" sz="3000" b="1" dirty="0">
                <a:solidFill>
                  <a:schemeClr val="bg1"/>
                </a:solidFill>
                <a:latin typeface="Arial" charset="0"/>
              </a:rPr>
              <a:t>по видам экономической деятельности»</a:t>
            </a:r>
          </a:p>
        </p:txBody>
      </p:sp>
      <p:sp>
        <p:nvSpPr>
          <p:cNvPr id="8" name="Содержимое 10"/>
          <p:cNvSpPr txBox="1">
            <a:spLocks/>
          </p:cNvSpPr>
          <p:nvPr/>
        </p:nvSpPr>
        <p:spPr bwMode="auto">
          <a:xfrm>
            <a:off x="811213" y="2230403"/>
            <a:ext cx="10786822" cy="329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В ч.39 и ч.40 п.30 Указаний приведен порядок отражения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деятельности посредников и агентов,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принимающих участие в организации продаж и распределении газа посредством газораспределительных систем, находящихся под управлением других юридических лиц, а также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деятельности по продаже газообразного топлива по трубопроводам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Данная деятельность классифицируется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 подклассе 35230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ОКРБ 005-2011.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Стоимость работ (услуг) по распределению и продаже газообразного топлива отражается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без стоимости покупного газа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1213" y="1569493"/>
            <a:ext cx="75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Секции B, C, D и E. Изменения</a:t>
            </a:r>
          </a:p>
        </p:txBody>
      </p:sp>
    </p:spTree>
    <p:extLst>
      <p:ext uri="{BB962C8B-B14F-4D97-AF65-F5344CB8AC3E}">
        <p14:creationId xmlns:p14="http://schemas.microsoft.com/office/powerpoint/2010/main" val="30198134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43</a:t>
            </a:r>
          </a:p>
          <a:p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Содержимое 10"/>
          <p:cNvSpPr txBox="1">
            <a:spLocks/>
          </p:cNvSpPr>
          <p:nvPr/>
        </p:nvSpPr>
        <p:spPr bwMode="auto">
          <a:xfrm>
            <a:off x="533398" y="1936427"/>
            <a:ext cx="11230971" cy="422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450850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Выполнение научно-исследовательских, опытно-конструкторских 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 опытно-технологических работ (НИОКТР)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области промышленности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данные об опытных образцах, являющихся конечным этапом выполнения НИОКТР,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имущественные права на которые принадлежат организации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включаются в объем промышленного производства только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при наличии документов, подтверждающих их соответствие требованиям стандартов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сертификатов или других документов, удостоверяющих их качество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области научной и технической деятельности 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организация, выполняющая НИОКТР, отражает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стоимость НИОКТР (их этапов), выполненных только собственными силами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(без учета стоимости работ, выполненных соисполнителями) по договорам на выполнение НИОКТР, принятых заказчиком по актам сдачи-приемки НИОКТР (их этапов), оформленным в установленном порядке 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при осуществлении научной и технической деятельности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не отражается стоимость НИОКТР, если имущественные права на результаты НИОКТР принадлежат организации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37731" y="153882"/>
            <a:ext cx="101266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Раздел </a:t>
            </a:r>
            <a:r>
              <a:rPr lang="en-US" sz="3000" b="1" dirty="0" smtClean="0">
                <a:solidFill>
                  <a:schemeClr val="bg1"/>
                </a:solidFill>
                <a:latin typeface="Arial" charset="0"/>
              </a:rPr>
              <a:t>I </a:t>
            </a: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«Сведения о деятельности организации </a:t>
            </a:r>
            <a:br>
              <a:rPr lang="ru-RU" sz="30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по видам экономической деятельности»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3457" y="1419367"/>
            <a:ext cx="5824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Секции B, C, D, E и M. Нюансы </a:t>
            </a:r>
          </a:p>
        </p:txBody>
      </p:sp>
    </p:spTree>
    <p:extLst>
      <p:ext uri="{BB962C8B-B14F-4D97-AF65-F5344CB8AC3E}">
        <p14:creationId xmlns:p14="http://schemas.microsoft.com/office/powerpoint/2010/main" val="30198134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44</a:t>
            </a:r>
          </a:p>
          <a:p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Содержимое 10"/>
          <p:cNvSpPr txBox="1">
            <a:spLocks/>
          </p:cNvSpPr>
          <p:nvPr/>
        </p:nvSpPr>
        <p:spPr bwMode="auto">
          <a:xfrm>
            <a:off x="571517" y="1766159"/>
            <a:ext cx="11225570" cy="42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данные отражаются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без учета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стоимости работ, выполненных привлеченными организациями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 договору субподряда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стоимость выполненных собственными силами работ по строительству отражается по соответствующим подклассам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секции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исходя из предмета договора подряда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 основании данных акта сдачи-приемки выполненных строительных и иных специальных монтажных работ и других первичных учетных и иных документов, оформленных в установленном порядке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если выполняется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весь комплекс строительных работ при строительстве зданий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(от сноса старого здания и рытья котлована до покраски крыши нового здания), то указывается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подкласс 41200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если выполняются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общестроительные работы на объектах гражданского строительства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(автомобильные и железные дороги, метро, мосты, тоннели, трубопроводы, линии электропередач и телекоммуникаций, прочие инженерные сооружения), то указывается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соответствующий подкласс раздела 42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если выполняются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специальные строительные работы,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то указывается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соответствующий подкласс раздела 43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 </a:t>
            </a:r>
            <a:endParaRPr kumimoji="0" lang="ru-RU" sz="1800" b="0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4050" y="169271"/>
            <a:ext cx="101542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Раздел </a:t>
            </a:r>
            <a:r>
              <a:rPr lang="en-US" sz="3000" b="1" dirty="0" smtClean="0">
                <a:solidFill>
                  <a:schemeClr val="bg1"/>
                </a:solidFill>
                <a:latin typeface="Arial" charset="0"/>
              </a:rPr>
              <a:t>I </a:t>
            </a: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«Сведения о деятельности организации </a:t>
            </a:r>
            <a:br>
              <a:rPr lang="ru-RU" sz="30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по видам экономической деятельности»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3457" y="1267002"/>
            <a:ext cx="4995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Секция </a:t>
            </a:r>
            <a:r>
              <a:rPr lang="en-US" sz="2800" b="1" dirty="0">
                <a:solidFill>
                  <a:srgbClr val="009900"/>
                </a:solidFill>
                <a:latin typeface="Arial" charset="0"/>
              </a:rPr>
              <a:t>F. </a:t>
            </a:r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Нюансы </a:t>
            </a:r>
          </a:p>
        </p:txBody>
      </p:sp>
    </p:spTree>
    <p:extLst>
      <p:ext uri="{BB962C8B-B14F-4D97-AF65-F5344CB8AC3E}">
        <p14:creationId xmlns:p14="http://schemas.microsoft.com/office/powerpoint/2010/main" val="30198134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45</a:t>
            </a:r>
          </a:p>
          <a:p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83140" y="251339"/>
            <a:ext cx="102767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Раздел </a:t>
            </a:r>
            <a:r>
              <a:rPr lang="en-US" sz="3000" b="1" dirty="0" smtClean="0">
                <a:solidFill>
                  <a:schemeClr val="bg1"/>
                </a:solidFill>
                <a:latin typeface="Arial" charset="0"/>
              </a:rPr>
              <a:t>I </a:t>
            </a: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«Сведения о деятельности организации </a:t>
            </a:r>
            <a:br>
              <a:rPr lang="ru-RU" sz="30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по видам экономической деятельности»</a:t>
            </a:r>
          </a:p>
        </p:txBody>
      </p:sp>
      <p:sp>
        <p:nvSpPr>
          <p:cNvPr id="8" name="Содержимое 10"/>
          <p:cNvSpPr txBox="1">
            <a:spLocks/>
          </p:cNvSpPr>
          <p:nvPr/>
        </p:nvSpPr>
        <p:spPr bwMode="auto">
          <a:xfrm>
            <a:off x="548481" y="2084937"/>
            <a:ext cx="11049554" cy="391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</a:rPr>
              <a:t>Разницу между продажной и сформированной (фактической) стоимостью здания (части здания)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отражает в графе 1: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804863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по подклассу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41100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организация, осуществляющая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только функции заказчика при строительстве зданий и реализующая в дальнейшем здание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(часть здания) другим юридическим или физическим лицам;</a:t>
            </a:r>
          </a:p>
          <a:p>
            <a:pPr marL="625475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endParaRPr kumimoji="0" lang="ru-RU" sz="2000" b="0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804863" marR="0" lvl="0" indent="-179388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по подклассу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41200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организация строительства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</a:rPr>
              <a:t>(т.е. основной вид экономической деятельности классифицируется в секции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</a:rPr>
              <a:t>F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</a:rPr>
              <a:t>,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</a:rPr>
              <a:t>за исключением подклассов 41100 и 43992),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осуществляющая функции застройщика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при строительстве зданий и реализующая в дальнейшем здание (часть здания) другим юридическим или физическим лицам.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2071" y="1389769"/>
            <a:ext cx="4585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Секция </a:t>
            </a:r>
            <a:r>
              <a:rPr lang="en-US" sz="2800" b="1" dirty="0">
                <a:solidFill>
                  <a:srgbClr val="009900"/>
                </a:solidFill>
                <a:latin typeface="Arial" charset="0"/>
              </a:rPr>
              <a:t>F. </a:t>
            </a:r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Нюансы </a:t>
            </a:r>
          </a:p>
        </p:txBody>
      </p:sp>
    </p:spTree>
    <p:extLst>
      <p:ext uri="{BB962C8B-B14F-4D97-AF65-F5344CB8AC3E}">
        <p14:creationId xmlns:p14="http://schemas.microsoft.com/office/powerpoint/2010/main" val="30198134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46</a:t>
            </a:r>
          </a:p>
          <a:p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42449" y="278848"/>
            <a:ext cx="97555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Раздел </a:t>
            </a:r>
            <a:r>
              <a:rPr lang="en-US" sz="3000" b="1" dirty="0" smtClean="0">
                <a:solidFill>
                  <a:schemeClr val="bg1"/>
                </a:solidFill>
                <a:latin typeface="Arial" charset="0"/>
              </a:rPr>
              <a:t>I </a:t>
            </a: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«Сведения о деятельности организации </a:t>
            </a:r>
            <a:br>
              <a:rPr lang="ru-RU" sz="30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по видам экономической деятельности»</a:t>
            </a:r>
          </a:p>
        </p:txBody>
      </p:sp>
      <p:sp>
        <p:nvSpPr>
          <p:cNvPr id="8" name="Содержимое 10"/>
          <p:cNvSpPr txBox="1">
            <a:spLocks/>
          </p:cNvSpPr>
          <p:nvPr/>
        </p:nvSpPr>
        <p:spPr bwMode="auto">
          <a:xfrm>
            <a:off x="500063" y="1831072"/>
            <a:ext cx="11097972" cy="429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marR="0" lvl="0" indent="0" algn="just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Организация, осуществляющая общестроительные и специальные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работы по строительству зданий, сооружений и иных объектов строительства,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не отражает стоимость монтируемого и ремонтируемого на объекте строительства оборудования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а также стоимость приобретенных или изготовленных на стройке деталей для укомплектования оборудования.</a:t>
            </a:r>
          </a:p>
          <a:p>
            <a:pPr marL="182563" marR="0" lvl="0" indent="0" algn="just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Организация строительства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(т.е. основной вид экономической деятельности классифицируется в секции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за исключением подклассов 41100 и 43992)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отражает по строке 11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графе 1 по соответствующим подклассам секции С «Обрабатывающая промышленность» ОКРБ 005-2011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стоимость материалов, произведенных в подсобных производствах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данной организации и использованных при выполнении работ по строительству в пределах юридического лица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(ч.11 п.32 Указаний)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</a:p>
          <a:p>
            <a:pPr marL="182563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форме 4-у за январь-сентябрь 2023 г. эти данные отражались по строке 12.</a:t>
            </a:r>
          </a:p>
          <a:p>
            <a:pPr marL="182563" marR="0" lvl="0" indent="0" algn="just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Стоимость этих материалов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не исключается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из стоимости подрядных работ, выполненных собственными силами.</a:t>
            </a:r>
          </a:p>
          <a:p>
            <a:pPr marL="182563" marR="0" lvl="0" indent="0" algn="just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80612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0325" y="1387098"/>
            <a:ext cx="6599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Секция </a:t>
            </a:r>
            <a:r>
              <a:rPr lang="en-US" sz="2800" b="1" dirty="0">
                <a:solidFill>
                  <a:srgbClr val="009900"/>
                </a:solidFill>
                <a:latin typeface="Arial" charset="0"/>
              </a:rPr>
              <a:t>F. </a:t>
            </a:r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Изменения, нюансы </a:t>
            </a:r>
          </a:p>
        </p:txBody>
      </p:sp>
    </p:spTree>
    <p:extLst>
      <p:ext uri="{BB962C8B-B14F-4D97-AF65-F5344CB8AC3E}">
        <p14:creationId xmlns:p14="http://schemas.microsoft.com/office/powerpoint/2010/main" val="30198134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34726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47</a:t>
            </a:r>
          </a:p>
          <a:p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05970" y="234147"/>
            <a:ext cx="102904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Раздел </a:t>
            </a:r>
            <a:r>
              <a:rPr lang="en-US" sz="3000" b="1" dirty="0" smtClean="0">
                <a:solidFill>
                  <a:schemeClr val="bg1"/>
                </a:solidFill>
                <a:latin typeface="Arial" charset="0"/>
              </a:rPr>
              <a:t>I </a:t>
            </a: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«Сведения о деятельности организации </a:t>
            </a:r>
            <a:br>
              <a:rPr lang="ru-RU" sz="30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по видам экономической деятельности»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endParaRPr lang="ru-RU" sz="1600" dirty="0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8" name="Содержимое 10"/>
          <p:cNvSpPr txBox="1">
            <a:spLocks/>
          </p:cNvSpPr>
          <p:nvPr/>
        </p:nvSpPr>
        <p:spPr bwMode="auto">
          <a:xfrm>
            <a:off x="1122363" y="2106360"/>
            <a:ext cx="10475672" cy="428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marR="0" lvl="0" indent="0" algn="just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Организация, не являющаяся организацией строительства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не отражает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стоимость:</a:t>
            </a:r>
          </a:p>
          <a:p>
            <a:pPr marL="360000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строительно-монтажных работ по зданиям и сооружениям, выполненных собственными силами (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хозяйственным способом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 и способствующих формированию собственного основного капитала;</a:t>
            </a:r>
          </a:p>
          <a:p>
            <a:pPr marL="360000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работ по ремонту собственных или арендованных зданий, сооружений, оборудования, затраты по которым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учитываются в бухгалтерском учете на счетах затрат на производство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продукции (работ, услуг) по основному виду экономической деятельности.  </a:t>
            </a:r>
          </a:p>
          <a:p>
            <a:pPr marL="180612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0310" y="1583140"/>
            <a:ext cx="4991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Секция </a:t>
            </a:r>
            <a:r>
              <a:rPr lang="en-US" sz="2800" b="1" dirty="0">
                <a:solidFill>
                  <a:srgbClr val="009900"/>
                </a:solidFill>
                <a:latin typeface="Arial" charset="0"/>
              </a:rPr>
              <a:t>F. </a:t>
            </a:r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Нюансы </a:t>
            </a:r>
          </a:p>
        </p:txBody>
      </p:sp>
    </p:spTree>
    <p:extLst>
      <p:ext uri="{BB962C8B-B14F-4D97-AF65-F5344CB8AC3E}">
        <p14:creationId xmlns:p14="http://schemas.microsoft.com/office/powerpoint/2010/main" val="30198134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1800" b="1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</a:t>
            </a:r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</a:t>
            </a:r>
          </a:p>
          <a:p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Содержимое 10"/>
          <p:cNvSpPr txBox="1">
            <a:spLocks/>
          </p:cNvSpPr>
          <p:nvPr/>
        </p:nvSpPr>
        <p:spPr bwMode="auto">
          <a:xfrm>
            <a:off x="494180" y="1763237"/>
            <a:ext cx="11024153" cy="465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2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абз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2 ч.1 п.34 Указаний даны разъяснения об отражении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валового дохода без учета товаров, возвращенных покупателем (поверенным, комиссионером).</a:t>
            </a:r>
          </a:p>
          <a:p>
            <a:pPr marL="612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При осуществлении оптовой и розничной торговли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(группы 451, 453, 454 (кроме подкласса 45403), разделы 46 и 47) в графе 1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отражаются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валовой доход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 отгруженным товарам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(без учета товаров, возвращенных покупателем (поверенным, комиссионером))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который исчисляется как разница между продажной и покупной стоимостью товаров за вычетом налогов и сборов, исчисляемых из выручки, вывозных таможенных пошлин 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стоимость оказанных услуг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размере вознаграждения при осуществлении сделки в интересах другого лица, в том числе на основании договоров поручения, комиссии. </a:t>
            </a:r>
          </a:p>
          <a:p>
            <a:pPr marL="612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612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 случае получения при расчете валового дохода данных, равных нулю, в графе 1 проставляется ноль, данных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меньше нуля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– отрицательное значение. </a:t>
            </a:r>
          </a:p>
          <a:p>
            <a:pPr marL="612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При невозможности распределения валового дохода по розничной и оптовой торговле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 видам экономической деятельности допускается его распределение в соответствии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со структурой товарооборота в общем объеме товарооборота организации.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65027" y="153882"/>
            <a:ext cx="101812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Раздел </a:t>
            </a:r>
            <a:r>
              <a:rPr lang="en-US" sz="3000" b="1" dirty="0" smtClean="0">
                <a:solidFill>
                  <a:schemeClr val="bg1"/>
                </a:solidFill>
                <a:latin typeface="Arial" charset="0"/>
              </a:rPr>
              <a:t>I </a:t>
            </a: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«Сведения о деятельности организации </a:t>
            </a:r>
            <a:br>
              <a:rPr lang="ru-RU" sz="30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по видам экономической деятельности»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3882" y="1267002"/>
            <a:ext cx="6345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Секция </a:t>
            </a:r>
            <a:r>
              <a:rPr lang="en-US" sz="2800" b="1" dirty="0">
                <a:solidFill>
                  <a:srgbClr val="009900"/>
                </a:solidFill>
                <a:latin typeface="Arial" charset="0"/>
              </a:rPr>
              <a:t>G. </a:t>
            </a:r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Изменения, нюансы </a:t>
            </a:r>
          </a:p>
        </p:txBody>
      </p:sp>
    </p:spTree>
    <p:extLst>
      <p:ext uri="{BB962C8B-B14F-4D97-AF65-F5344CB8AC3E}">
        <p14:creationId xmlns:p14="http://schemas.microsoft.com/office/powerpoint/2010/main" val="30198134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49</a:t>
            </a:r>
          </a:p>
          <a:p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Содержимое 10"/>
          <p:cNvSpPr txBox="1">
            <a:spLocks/>
          </p:cNvSpPr>
          <p:nvPr/>
        </p:nvSpPr>
        <p:spPr bwMode="auto">
          <a:xfrm>
            <a:off x="500063" y="1968142"/>
            <a:ext cx="11097972" cy="389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marR="0" lvl="2" indent="-180000" algn="just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организация, осуществляющая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оптовую торговлю отходами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являющимися вторичными материальными ресурсами,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отражает валовой доход, включая компенсацию, выплачиваемую государственным учреждением «Оператор вторичных материальных ресурсов» </a:t>
            </a:r>
          </a:p>
          <a:p>
            <a:pPr marL="180000" marR="0" lvl="2" indent="-180000" algn="just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организация, осуществляющая розничную торговлю и реализующая другим юридическим или физическим лицам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через свои торговые объекты товары несобственного производства,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отражает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валовой доход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 соответствующим подклассам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раздела 47 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80000" marR="0" lvl="2" indent="-180000" algn="just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организация, являющаяся производителем продукции, реализующая другим юридическим или физическим лицам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через свои торговые объекты продукцию собственного производства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отражает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торговую наценку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включаемую в цену реализации собственной продукции, по соответствующим подклассам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раздела 47 </a:t>
            </a:r>
          </a:p>
          <a:p>
            <a:pPr marL="612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8550" y="169271"/>
            <a:ext cx="103586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Раздел </a:t>
            </a:r>
            <a:r>
              <a:rPr lang="en-US" sz="3000" b="1" dirty="0" smtClean="0">
                <a:solidFill>
                  <a:schemeClr val="bg1"/>
                </a:solidFill>
                <a:latin typeface="Arial" charset="0"/>
              </a:rPr>
              <a:t>I </a:t>
            </a: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«Сведения о деятельности организации </a:t>
            </a:r>
            <a:br>
              <a:rPr lang="ru-RU" sz="30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по видам экономической деятельности»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3525" y="1433015"/>
            <a:ext cx="4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Секция </a:t>
            </a:r>
            <a:r>
              <a:rPr lang="en-US" sz="2800" b="1" dirty="0">
                <a:solidFill>
                  <a:srgbClr val="009900"/>
                </a:solidFill>
                <a:latin typeface="Arial" charset="0"/>
              </a:rPr>
              <a:t>G. </a:t>
            </a:r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Нюансы </a:t>
            </a:r>
          </a:p>
        </p:txBody>
      </p:sp>
    </p:spTree>
    <p:extLst>
      <p:ext uri="{BB962C8B-B14F-4D97-AF65-F5344CB8AC3E}">
        <p14:creationId xmlns:p14="http://schemas.microsoft.com/office/powerpoint/2010/main" val="3019813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05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959420" y="162269"/>
            <a:ext cx="9389353" cy="942464"/>
          </a:xfrm>
          <a:prstGeom prst="rect">
            <a:avLst/>
          </a:prstGeom>
          <a:effectLst>
            <a:outerShdw blurRad="25400" dist="25400" dir="2400000" algn="ctr" rotWithShape="0">
              <a:sysClr val="windowText" lastClr="000000">
                <a:lumMod val="65000"/>
                <a:lumOff val="35000"/>
                <a:alpha val="71000"/>
              </a:sys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DD7E0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Основной инструментарий при заполнении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формы 4-у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662749"/>
              </p:ext>
            </p:extLst>
          </p:nvPr>
        </p:nvGraphicFramePr>
        <p:xfrm>
          <a:off x="547894" y="1555845"/>
          <a:ext cx="11050141" cy="3572409"/>
        </p:xfrm>
        <a:graphic>
          <a:graphicData uri="http://schemas.openxmlformats.org/drawingml/2006/table">
            <a:tbl>
              <a:tblPr firstRow="1" bandRow="1"/>
              <a:tblGrid>
                <a:gridCol w="38876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625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64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2000"/>
                        </a:lnSpc>
                      </a:pPr>
                      <a:endParaRPr lang="ru-RU" sz="2800" dirty="0" smtClean="0">
                        <a:solidFill>
                          <a:srgbClr val="0099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dirty="0" smtClean="0">
                          <a:solidFill>
                            <a:srgbClr val="009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ИНСТРУКЦИЯ</a:t>
                      </a:r>
                      <a:r>
                        <a:rPr lang="ru-RU" sz="2800" baseline="0" dirty="0" smtClean="0">
                          <a:solidFill>
                            <a:srgbClr val="009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№ 100</a:t>
                      </a:r>
                      <a:endParaRPr lang="ru-RU" sz="2800" dirty="0">
                        <a:solidFill>
                          <a:srgbClr val="0099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Инструкция о порядке представления первичных статистических данных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(постановление Белстата</a:t>
                      </a:r>
                      <a:r>
                        <a:rPr lang="ru-RU" sz="2200" b="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 28.08.2015 №100, </a:t>
                      </a:r>
                      <a:br>
                        <a:rPr lang="ru-RU" sz="2200" b="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200" b="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последняя редакция от 24.03.2023 №11) </a:t>
                      </a:r>
                      <a:r>
                        <a:rPr lang="ru-RU" sz="2200" b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br>
                        <a:rPr lang="ru-RU" sz="2200" b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ru-RU" sz="22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692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1" kern="1200" dirty="0" smtClean="0">
                          <a:solidFill>
                            <a:srgbClr val="0099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УКАЗАНИЯ</a:t>
                      </a:r>
                      <a:br>
                        <a:rPr lang="ru-RU" sz="2800" b="1" kern="1200" dirty="0" smtClean="0">
                          <a:solidFill>
                            <a:srgbClr val="0099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2800" b="1" kern="1200" dirty="0" smtClean="0">
                          <a:solidFill>
                            <a:srgbClr val="0099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03.11.2023 № 144</a:t>
                      </a:r>
                      <a:endParaRPr lang="ru-RU" sz="2800" b="1" kern="1200" dirty="0">
                        <a:solidFill>
                          <a:srgbClr val="0099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2" marR="91442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Указания по заполнению формы государственной статистической отчетности 4-у «Отчет о видах экономической деятельности организации»  </a:t>
                      </a:r>
                      <a:br>
                        <a:rPr lang="ru-RU" sz="22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ru-RU" sz="2200" b="0" i="1" kern="1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2" marR="91442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3825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50</a:t>
            </a:r>
          </a:p>
          <a:p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05970" y="153882"/>
            <a:ext cx="10058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Раздел </a:t>
            </a:r>
            <a:r>
              <a:rPr lang="en-US" sz="3000" b="1" dirty="0" smtClean="0">
                <a:solidFill>
                  <a:schemeClr val="bg1"/>
                </a:solidFill>
                <a:latin typeface="Arial" charset="0"/>
              </a:rPr>
              <a:t>I </a:t>
            </a: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«Сведения о деятельности организации </a:t>
            </a:r>
            <a:br>
              <a:rPr lang="ru-RU" sz="30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по видам экономической деятельности»</a:t>
            </a:r>
          </a:p>
        </p:txBody>
      </p:sp>
      <p:sp>
        <p:nvSpPr>
          <p:cNvPr id="8" name="Содержимое 10"/>
          <p:cNvSpPr txBox="1">
            <a:spLocks/>
          </p:cNvSpPr>
          <p:nvPr/>
        </p:nvSpPr>
        <p:spPr bwMode="auto">
          <a:xfrm>
            <a:off x="569463" y="2135099"/>
            <a:ext cx="11053075" cy="411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ч.6 п.34 Указаний уточнен порядок отражения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объема производства продукции (работ, услуг)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организацией, являющейся собственником сырья, материалов, переданных в переработку (обработку)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другому юридическому лицу или индивидуальному предпринимателю.</a:t>
            </a:r>
          </a:p>
          <a:p>
            <a:pPr marL="0" marR="0" lvl="0" indent="0" algn="just" defTabSz="914400" rtl="0" eaLnBrk="0" fontAlgn="base" latinLnBrk="0" hangingPunct="0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Организация, являющаяся собственником сырья, материалов (приобретенных или собственного производства), переданных в переработку (обработку) другим юридическим лицам или индивидуальным предпринимателям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целях выполнения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всего процесса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производства продукции,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отражает валовой доход по реализованным без дополнительной переработки (обработки) товарам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произведенным на давальческих условиях,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без стоимости переработанного давальческого сырья и оплаты услуг по его переработке (обработке)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</a:p>
          <a:p>
            <a:pPr marL="360000" marR="0" lvl="2" indent="-179388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другим юридическим лицам или индивидуальным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предпринимателям –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 соответствующим подклассам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раздела 46 </a:t>
            </a:r>
          </a:p>
          <a:p>
            <a:pPr marL="360000" marR="0" lvl="2" indent="-179388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физическим лицам (кроме индивидуальных предпринимателей) – по соответствующим подклассам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раздела 47 </a:t>
            </a:r>
            <a:endParaRPr kumimoji="0" lang="ru-RU" sz="1800" b="1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0325" y="1446663"/>
            <a:ext cx="6061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Секция </a:t>
            </a:r>
            <a:r>
              <a:rPr lang="en-US" sz="2800" b="1" dirty="0">
                <a:solidFill>
                  <a:srgbClr val="009900"/>
                </a:solidFill>
                <a:latin typeface="Arial" charset="0"/>
              </a:rPr>
              <a:t>G. </a:t>
            </a:r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Изменения, нюансы </a:t>
            </a:r>
          </a:p>
        </p:txBody>
      </p:sp>
    </p:spTree>
    <p:extLst>
      <p:ext uri="{BB962C8B-B14F-4D97-AF65-F5344CB8AC3E}">
        <p14:creationId xmlns:p14="http://schemas.microsoft.com/office/powerpoint/2010/main" val="30198134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51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33266" y="153882"/>
            <a:ext cx="98647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Раздел </a:t>
            </a:r>
            <a:r>
              <a:rPr lang="en-US" sz="3000" b="1" dirty="0" smtClean="0">
                <a:solidFill>
                  <a:schemeClr val="bg1"/>
                </a:solidFill>
                <a:latin typeface="Arial" charset="0"/>
              </a:rPr>
              <a:t>I </a:t>
            </a: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«Сведения о деятельности организации </a:t>
            </a:r>
            <a:br>
              <a:rPr lang="ru-RU" sz="30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по видам экономической деятельности»</a:t>
            </a:r>
          </a:p>
        </p:txBody>
      </p:sp>
      <p:sp>
        <p:nvSpPr>
          <p:cNvPr id="8" name="Содержимое 10"/>
          <p:cNvSpPr txBox="1">
            <a:spLocks/>
          </p:cNvSpPr>
          <p:nvPr/>
        </p:nvSpPr>
        <p:spPr bwMode="auto">
          <a:xfrm>
            <a:off x="1004865" y="2178808"/>
            <a:ext cx="10593170" cy="355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marR="0" lvl="2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Организация, осуществляющая розничную торговлю и реализующая другим юридическим или физическим лицам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через свои торговые объекты продукцию, изготовленную в заготовочных объектах (цехах), созданных при торговых объектах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(например, кондитерские, хлебобулочные, кулинарные и тому подобные изделия и полуфабрикаты),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отражает стоимость реализованной продукции собственного производства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отпускных ценах, включая торговую наценку,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 соответствующим подклассам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раздела 47.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3260" y="1542197"/>
            <a:ext cx="453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Секция </a:t>
            </a:r>
            <a:r>
              <a:rPr lang="en-US" sz="2800" b="1" dirty="0">
                <a:solidFill>
                  <a:srgbClr val="009900"/>
                </a:solidFill>
                <a:latin typeface="Arial" charset="0"/>
              </a:rPr>
              <a:t>G. </a:t>
            </a:r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Нюансы </a:t>
            </a:r>
          </a:p>
        </p:txBody>
      </p:sp>
    </p:spTree>
    <p:extLst>
      <p:ext uri="{BB962C8B-B14F-4D97-AF65-F5344CB8AC3E}">
        <p14:creationId xmlns:p14="http://schemas.microsoft.com/office/powerpoint/2010/main" val="30198134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52</a:t>
            </a:r>
          </a:p>
          <a:p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Содержимое 10"/>
          <p:cNvSpPr txBox="1">
            <a:spLocks/>
          </p:cNvSpPr>
          <p:nvPr/>
        </p:nvSpPr>
        <p:spPr bwMode="auto">
          <a:xfrm>
            <a:off x="382138" y="1692765"/>
            <a:ext cx="11573302" cy="418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ts val="19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При осуществлении деятельности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грузового автомобильного транспорта и предоставлении услуг по переезду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группа 494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 отражается стоимость оказанных услуг: 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 перевозке грузов, выполненных на коммерческой основе (за плату) для других юридических или физических лиц автомобильным грузовым транспортным средством:</a:t>
            </a:r>
          </a:p>
          <a:p>
            <a:pPr marL="89535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состоящим на балансе (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том числе переданным по договору аренды транспортного средства с экипажем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 </a:t>
            </a:r>
          </a:p>
          <a:p>
            <a:pPr marL="89535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принятым по договору аренды транспортного средства без экипажа </a:t>
            </a:r>
          </a:p>
          <a:p>
            <a:pPr marL="89535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приобретенным по договору финансовой аренды (лизинга) </a:t>
            </a:r>
          </a:p>
          <a:p>
            <a:pPr marL="180975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 основании договора автомобильной перевозки груза или на иных законных основаниях; 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 доставке собственной продукции (товаров) до покупателя (другого юридического или физического лица) в случае, если заключается договор, в котором стоимость доставки выделена отдельно и не включена в отпускную цену реализуемой продукции (товаров);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 перевозке грузов, выполненных за плату для других юридических или физических лиц по разовым заказам на автомобильную перевозку грузов, в том числе по заявлениям (заявкам) или другим документам своих работников.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8425" y="153882"/>
            <a:ext cx="97570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Раздел </a:t>
            </a:r>
            <a:r>
              <a:rPr lang="en-US" sz="3000" b="1" dirty="0" smtClean="0">
                <a:solidFill>
                  <a:schemeClr val="bg1"/>
                </a:solidFill>
                <a:latin typeface="Arial" charset="0"/>
              </a:rPr>
              <a:t>I </a:t>
            </a: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«Сведения о деятельности организации </a:t>
            </a:r>
            <a:br>
              <a:rPr lang="ru-RU" sz="30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по видам экономической деятельности»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2683" y="1235544"/>
            <a:ext cx="4708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Секция Н. Нюансы </a:t>
            </a:r>
          </a:p>
        </p:txBody>
      </p:sp>
    </p:spTree>
    <p:extLst>
      <p:ext uri="{BB962C8B-B14F-4D97-AF65-F5344CB8AC3E}">
        <p14:creationId xmlns:p14="http://schemas.microsoft.com/office/powerpoint/2010/main" val="36557616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53</a:t>
            </a:r>
          </a:p>
          <a:p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53017" y="121208"/>
            <a:ext cx="968877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Раздел </a:t>
            </a:r>
            <a:r>
              <a:rPr lang="en-US" sz="3000" b="1" dirty="0" smtClean="0">
                <a:solidFill>
                  <a:schemeClr val="bg1"/>
                </a:solidFill>
                <a:latin typeface="Arial" charset="0"/>
              </a:rPr>
              <a:t>I </a:t>
            </a: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«Сведения о деятельности организации </a:t>
            </a:r>
            <a:br>
              <a:rPr lang="ru-RU" sz="30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по видам экономической деятельности»</a:t>
            </a:r>
          </a:p>
          <a:p>
            <a:pPr algn="just" fontAlgn="base">
              <a:spcBef>
                <a:spcPts val="600"/>
              </a:spcBef>
            </a:pPr>
            <a:r>
              <a:rPr lang="ru-RU" sz="1600" b="1" dirty="0" smtClean="0">
                <a:solidFill>
                  <a:srgbClr val="0070C0"/>
                </a:solidFill>
                <a:latin typeface="Arial" charset="0"/>
              </a:rPr>
              <a:t> </a:t>
            </a:r>
            <a:endParaRPr lang="ru-RU" sz="16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0325" y="1831072"/>
            <a:ext cx="10827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kern="0" dirty="0">
                <a:solidFill>
                  <a:srgbClr val="0070C0"/>
                </a:solidFill>
                <a:latin typeface="Arial" charset="0"/>
              </a:rPr>
              <a:t>В ч.4 п.42 Указаний уточнен порядок отражения </a:t>
            </a:r>
            <a:r>
              <a:rPr lang="ru-RU" kern="0" dirty="0">
                <a:latin typeface="Arial" charset="0"/>
              </a:rPr>
              <a:t>объема производства продукции (работ, услуг) при осуществлении туроператорской деятельности.</a:t>
            </a:r>
          </a:p>
        </p:txBody>
      </p:sp>
      <p:graphicFrame>
        <p:nvGraphicFramePr>
          <p:cNvPr id="9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0102589"/>
              </p:ext>
            </p:extLst>
          </p:nvPr>
        </p:nvGraphicFramePr>
        <p:xfrm>
          <a:off x="782692" y="2658705"/>
          <a:ext cx="10917500" cy="3053445"/>
        </p:xfrm>
        <a:graphic>
          <a:graphicData uri="http://schemas.openxmlformats.org/drawingml/2006/table">
            <a:tbl>
              <a:tblPr firstRow="1" bandRow="1"/>
              <a:tblGrid>
                <a:gridCol w="5458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58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88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Отчет по форме 4-у </a:t>
                      </a:r>
                      <a:b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 январь-сентябрь 2023 г.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Отчет по форме 4-у </a:t>
                      </a:r>
                      <a:b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 январь-декабрь 2023 г.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050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При осуществлении туроператорской деятельности отражается стоимость реализованных другим юридическим или физическим лицам туров, сформированных собственными силами, а также стоимость отдельных услуг, связанных с организацией туристического путешествия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rgbClr val="0070C0"/>
                          </a:solidFill>
                        </a:rPr>
                        <a:t>(ч.4 п.42 Указаний)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400" b="0" i="1" kern="1200" spc="-30" baseline="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При осуществлении туроператорской деятельности отражается стоимость реализованных другим юридическим или физическим лицам </a:t>
                      </a:r>
                      <a:r>
                        <a:rPr lang="ru-RU" sz="1400" b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услуг по формированию тура и предоставлению входящих в тур туристических услуг (информирование о туре, предоставление трансфера, экскурсионное обслуживание, организация проживания, питания), </a:t>
                      </a: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исключением стоимости оказанных услуг по организации и проведению азартных игр, включающей прием денежных средств в качестве ставок для участия в азартных играх,</a:t>
                      </a:r>
                      <a:r>
                        <a:rPr lang="ru-RU" sz="1400" dirty="0" smtClean="0"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 а также стоимость отдельных услуг, связанных с организацией туристического путешествия</a:t>
                      </a:r>
                      <a:r>
                        <a:rPr lang="ru-RU" sz="1400" baseline="0" dirty="0" smtClean="0"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rgbClr val="0070C0"/>
                          </a:solidFill>
                        </a:rPr>
                        <a:t>(ч.4 п.42 Указаний)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812" y="1210171"/>
            <a:ext cx="4457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ts val="600"/>
              </a:spcBef>
            </a:pPr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Секция </a:t>
            </a:r>
            <a:r>
              <a:rPr lang="en-US" sz="2800" b="1" dirty="0">
                <a:solidFill>
                  <a:srgbClr val="009900"/>
                </a:solidFill>
                <a:latin typeface="Arial" charset="0"/>
              </a:rPr>
              <a:t>N. </a:t>
            </a:r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Изменения</a:t>
            </a:r>
          </a:p>
        </p:txBody>
      </p:sp>
    </p:spTree>
    <p:extLst>
      <p:ext uri="{BB962C8B-B14F-4D97-AF65-F5344CB8AC3E}">
        <p14:creationId xmlns:p14="http://schemas.microsoft.com/office/powerpoint/2010/main" val="36557616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54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33266" y="124559"/>
            <a:ext cx="102221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Раздел </a:t>
            </a:r>
            <a:r>
              <a:rPr lang="en-US" sz="3000" b="1" dirty="0" smtClean="0">
                <a:solidFill>
                  <a:schemeClr val="bg1"/>
                </a:solidFill>
                <a:latin typeface="Arial" charset="0"/>
              </a:rPr>
              <a:t>I </a:t>
            </a: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«Сведения о деятельности организации </a:t>
            </a:r>
            <a:br>
              <a:rPr lang="ru-RU" sz="30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по видам экономической деятельности»</a:t>
            </a:r>
          </a:p>
          <a:p>
            <a:pPr algn="just" fontAlgn="base"/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ru-RU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4623" y="2016622"/>
            <a:ext cx="111806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ts val="1800"/>
              </a:lnSpc>
              <a:spcAft>
                <a:spcPct val="0"/>
              </a:spcAft>
            </a:pPr>
            <a:r>
              <a:rPr lang="ru-RU" dirty="0">
                <a:solidFill>
                  <a:srgbClr val="0070C0"/>
                </a:solidFill>
                <a:latin typeface="Arial" charset="0"/>
              </a:rPr>
              <a:t>В </a:t>
            </a:r>
            <a:r>
              <a:rPr lang="ru-RU" dirty="0" smtClean="0">
                <a:solidFill>
                  <a:srgbClr val="0070C0"/>
                </a:solidFill>
                <a:latin typeface="Arial" charset="0"/>
              </a:rPr>
              <a:t>ч.</a:t>
            </a:r>
            <a:r>
              <a:rPr lang="en-US" dirty="0" smtClean="0">
                <a:solidFill>
                  <a:srgbClr val="0070C0"/>
                </a:solidFill>
                <a:latin typeface="Arial" charset="0"/>
              </a:rPr>
              <a:t>2</a:t>
            </a:r>
            <a:r>
              <a:rPr lang="ru-RU" dirty="0" smtClean="0">
                <a:solidFill>
                  <a:srgbClr val="0070C0"/>
                </a:solidFill>
                <a:latin typeface="Arial" charset="0"/>
              </a:rPr>
              <a:t> п.44 </a:t>
            </a:r>
            <a:r>
              <a:rPr lang="ru-RU" dirty="0">
                <a:solidFill>
                  <a:srgbClr val="0070C0"/>
                </a:solidFill>
                <a:latin typeface="Arial" charset="0"/>
              </a:rPr>
              <a:t>Указаний уточнен порядок отражения</a:t>
            </a:r>
            <a:r>
              <a:rPr lang="ru-RU" dirty="0">
                <a:solidFill>
                  <a:prstClr val="black"/>
                </a:solidFill>
                <a:latin typeface="Arial" charset="0"/>
              </a:rPr>
              <a:t> объема производства продукции (работ, услуг) при осуществлении </a:t>
            </a: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деятельности </a:t>
            </a:r>
            <a:r>
              <a:rPr lang="ru-RU" dirty="0">
                <a:solidFill>
                  <a:prstClr val="black"/>
                </a:solidFill>
                <a:latin typeface="Arial" charset="0"/>
              </a:rPr>
              <a:t>по организации азартных игр</a:t>
            </a: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11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2908424"/>
              </p:ext>
            </p:extLst>
          </p:nvPr>
        </p:nvGraphicFramePr>
        <p:xfrm>
          <a:off x="624625" y="2901801"/>
          <a:ext cx="11194336" cy="2775668"/>
        </p:xfrm>
        <a:graphic>
          <a:graphicData uri="http://schemas.openxmlformats.org/drawingml/2006/table">
            <a:tbl>
              <a:tblPr firstRow="1" bandRow="1"/>
              <a:tblGrid>
                <a:gridCol w="5597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97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11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Отчет по форме 4-у 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 январь-сентябрь 2023 г.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Отчет по форме 4-у 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 январь-декабрь 2023 г.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4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При осуществлении деятельности по организации азартных игр отражается валовой доход, который исчисляется как разница между стоимостью проданных жетонов, платой за вход и суммой выплат по выигрышам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solidFill>
                            <a:srgbClr val="0070C0"/>
                          </a:solidFill>
                        </a:rPr>
                        <a:t>(ч.2 п.44 Указаний)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При осуществлении деятельности по организации азартных игр отражается валовой доход, который исчисляется как разница между стоимостью </a:t>
                      </a:r>
                      <a:r>
                        <a:rPr lang="be-BY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оказанных услуг по организации и проведению азартных игр, включающей прием денежных средств в качестве ставок посетителей игорных заведений, </a:t>
                      </a:r>
                      <a:r>
                        <a:rPr lang="be-BY" sz="16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стоимостью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проданных жетонов, платой за вход и суммой выплат по выигрышам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.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solidFill>
                            <a:srgbClr val="0070C0"/>
                          </a:solidFill>
                        </a:rPr>
                        <a:t>(ч.2 п.44 Указаний)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0324" y="1376184"/>
            <a:ext cx="7459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ts val="600"/>
              </a:spcBef>
            </a:pPr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Секция </a:t>
            </a:r>
            <a:r>
              <a:rPr lang="en-US" sz="2800" b="1" dirty="0">
                <a:solidFill>
                  <a:srgbClr val="009900"/>
                </a:solidFill>
                <a:latin typeface="Arial" charset="0"/>
              </a:rPr>
              <a:t>R. </a:t>
            </a:r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Изменения, нюансы</a:t>
            </a:r>
          </a:p>
        </p:txBody>
      </p:sp>
      <p:graphicFrame>
        <p:nvGraphicFramePr>
          <p:cNvPr id="12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2908424"/>
              </p:ext>
            </p:extLst>
          </p:nvPr>
        </p:nvGraphicFramePr>
        <p:xfrm>
          <a:off x="624623" y="2901801"/>
          <a:ext cx="11194336" cy="2775668"/>
        </p:xfrm>
        <a:graphic>
          <a:graphicData uri="http://schemas.openxmlformats.org/drawingml/2006/table">
            <a:tbl>
              <a:tblPr firstRow="1" bandRow="1"/>
              <a:tblGrid>
                <a:gridCol w="5597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97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11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Отчет по форме 4-у 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 январь-сентябрь 2023 г.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Отчет по форме 4-у 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 январь-декабрь 2023 г.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4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При осуществлении деятельности по организации азартных игр отражается валовой доход, который исчисляется как разница между стоимостью проданных жетонов, платой за вход и суммой выплат по выигрышам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solidFill>
                            <a:srgbClr val="0070C0"/>
                          </a:solidFill>
                        </a:rPr>
                        <a:t>(ч.2 п.44 Указаний)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При осуществлении деятельности по организации азартных игр отражается валовой доход, который исчисляется как разница между стоимостью </a:t>
                      </a:r>
                      <a:r>
                        <a:rPr lang="be-BY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оказанных услуг по организации и проведению азартных игр, включающей прием денежных средств в качестве ставок посетителей игорных заведений, </a:t>
                      </a:r>
                      <a:r>
                        <a:rPr lang="be-BY" sz="16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стоимостью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проданных жетонов, платой за вход и суммой выплат по выигрышам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.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solidFill>
                            <a:srgbClr val="0070C0"/>
                          </a:solidFill>
                        </a:rPr>
                        <a:t>(ч.2 п.44 Указаний)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3825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55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1128" y="164141"/>
            <a:ext cx="1060431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chemeClr val="bg1"/>
                </a:solidFill>
                <a:latin typeface="Arial" charset="0"/>
              </a:rPr>
              <a:t>Раздел </a:t>
            </a:r>
            <a:r>
              <a:rPr lang="en-US" sz="2600" b="1" dirty="0" smtClean="0">
                <a:solidFill>
                  <a:schemeClr val="bg1"/>
                </a:solidFill>
                <a:latin typeface="Arial" charset="0"/>
              </a:rPr>
              <a:t>II</a:t>
            </a:r>
            <a:r>
              <a:rPr lang="ru-RU" sz="26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600" b="1" dirty="0">
                <a:solidFill>
                  <a:schemeClr val="bg1"/>
                </a:solidFill>
                <a:latin typeface="Arial" charset="0"/>
              </a:rPr>
              <a:t>«Отдельные сведения о деятельности организации </a:t>
            </a:r>
            <a:r>
              <a:rPr lang="ru-RU" sz="2600" b="1" dirty="0" smtClean="0">
                <a:solidFill>
                  <a:schemeClr val="bg1"/>
                </a:solidFill>
                <a:latin typeface="Arial" charset="0"/>
              </a:rPr>
              <a:t>по </a:t>
            </a:r>
            <a:r>
              <a:rPr lang="ru-RU" sz="2600" b="1" dirty="0">
                <a:solidFill>
                  <a:schemeClr val="bg1"/>
                </a:solidFill>
                <a:latin typeface="Arial" charset="0"/>
              </a:rPr>
              <a:t>производству промышленной продукции (работ, услуг</a:t>
            </a:r>
            <a:r>
              <a:rPr lang="ru-RU" sz="2600" b="1" dirty="0" smtClean="0">
                <a:solidFill>
                  <a:schemeClr val="bg1"/>
                </a:solidFill>
                <a:latin typeface="Arial" charset="0"/>
              </a:rPr>
              <a:t>)»</a:t>
            </a:r>
          </a:p>
        </p:txBody>
      </p:sp>
      <p:sp>
        <p:nvSpPr>
          <p:cNvPr id="9" name="Содержимое 10"/>
          <p:cNvSpPr txBox="1">
            <a:spLocks/>
          </p:cNvSpPr>
          <p:nvPr/>
        </p:nvSpPr>
        <p:spPr bwMode="auto">
          <a:xfrm>
            <a:off x="811214" y="3725839"/>
            <a:ext cx="10939508" cy="227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marR="0" lvl="2" indent="-179388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бланк без изменений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80000" marR="0" lvl="2" indent="-179388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раздел заполняют организации,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осуществляющие деятельность в области промышленности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разделы с 05 по 39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ОКРБ 005-2011)</a:t>
            </a:r>
          </a:p>
          <a:p>
            <a:pPr marL="180000" marR="0" lvl="2" indent="-179388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организация, в структуру которой входят подразделения, расположенные на другой территории,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раздел II заполняет только в отчете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 организации в целом</a:t>
            </a:r>
          </a:p>
          <a:p>
            <a:pPr marL="180000" marR="0" lvl="2" indent="-179388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единица измерения: </a:t>
            </a:r>
            <a:r>
              <a:rPr kumimoji="0" lang="ru-RU" sz="2000" b="1" i="0" u="none" strike="noStrike" kern="1200" cap="none" spc="-7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тысяч рублей в целых числах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kumimoji="0" lang="ru-RU" sz="1800" b="1" i="0" u="none" strike="noStrike" kern="1200" cap="none" spc="-7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kumimoji="0" lang="ru-RU" sz="1800" b="1" i="0" u="none" strike="noStrike" kern="1200" cap="none" spc="-7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752553"/>
              </p:ext>
            </p:extLst>
          </p:nvPr>
        </p:nvGraphicFramePr>
        <p:xfrm>
          <a:off x="928049" y="1772166"/>
          <a:ext cx="11097202" cy="2185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7" name="Документ" r:id="rId6" imgW="6910268" imgH="1363223" progId="Word.Document.12">
                  <p:embed/>
                </p:oleObj>
              </mc:Choice>
              <mc:Fallback>
                <p:oleObj name="Документ" r:id="rId6" imgW="6910268" imgH="13632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28049" y="1772166"/>
                        <a:ext cx="11097202" cy="2185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28048" y="1405719"/>
            <a:ext cx="6810233" cy="366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20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sz="2600" b="1" dirty="0">
                <a:solidFill>
                  <a:srgbClr val="009900"/>
                </a:solidFill>
                <a:latin typeface="Arial" charset="0"/>
              </a:rPr>
              <a:t>Таблица 2. Общие положения </a:t>
            </a:r>
          </a:p>
        </p:txBody>
      </p:sp>
    </p:spTree>
    <p:extLst>
      <p:ext uri="{BB962C8B-B14F-4D97-AF65-F5344CB8AC3E}">
        <p14:creationId xmlns:p14="http://schemas.microsoft.com/office/powerpoint/2010/main" val="33865340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02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8549" y="164141"/>
            <a:ext cx="1056336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>
                <a:solidFill>
                  <a:schemeClr val="bg1"/>
                </a:solidFill>
                <a:latin typeface="Arial" charset="0"/>
              </a:rPr>
              <a:t>Раздел </a:t>
            </a:r>
            <a:r>
              <a:rPr lang="en-US" sz="2600" b="1" dirty="0">
                <a:solidFill>
                  <a:schemeClr val="bg1"/>
                </a:solidFill>
                <a:latin typeface="Arial" charset="0"/>
              </a:rPr>
              <a:t>II</a:t>
            </a:r>
            <a:r>
              <a:rPr lang="ru-RU" sz="2600" b="1" dirty="0">
                <a:solidFill>
                  <a:schemeClr val="bg1"/>
                </a:solidFill>
                <a:latin typeface="Arial" charset="0"/>
              </a:rPr>
              <a:t> «Отдельные сведения о деятельности </a:t>
            </a:r>
            <a:r>
              <a:rPr lang="ru-RU" sz="2600" b="1" dirty="0" smtClean="0">
                <a:solidFill>
                  <a:schemeClr val="bg1"/>
                </a:solidFill>
                <a:latin typeface="Arial" charset="0"/>
              </a:rPr>
              <a:t>организации по </a:t>
            </a:r>
            <a:r>
              <a:rPr lang="ru-RU" sz="2600" b="1" dirty="0">
                <a:solidFill>
                  <a:schemeClr val="bg1"/>
                </a:solidFill>
                <a:latin typeface="Arial" charset="0"/>
              </a:rPr>
              <a:t>производству промышленной продукции (работ, услуг</a:t>
            </a:r>
            <a:r>
              <a:rPr lang="ru-RU" sz="2600" b="1" dirty="0" smtClean="0">
                <a:solidFill>
                  <a:schemeClr val="bg1"/>
                </a:solidFill>
                <a:latin typeface="Arial" charset="0"/>
              </a:rPr>
              <a:t>)»</a:t>
            </a:r>
            <a:endParaRPr lang="ru-RU" sz="2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Содержимое 10"/>
          <p:cNvSpPr txBox="1">
            <a:spLocks/>
          </p:cNvSpPr>
          <p:nvPr/>
        </p:nvSpPr>
        <p:spPr bwMode="auto">
          <a:xfrm>
            <a:off x="556557" y="2635942"/>
            <a:ext cx="11257016" cy="335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объем отгруженной промышленной продукции (работ, услуг) включается  стоимость: 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готовой промышленной продукции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собственного производства:</a:t>
            </a:r>
          </a:p>
          <a:p>
            <a:pPr marL="541338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фактически отгруженной другим юридическим или физическим лицам; </a:t>
            </a:r>
          </a:p>
          <a:p>
            <a:pPr marL="541338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пределах юридического лица: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1255713" marR="0" lvl="0" indent="0" algn="just" defTabSz="914400" rtl="0" eaLnBrk="0" fontAlgn="base" latinLnBrk="0" hangingPunct="0">
              <a:lnSpc>
                <a:spcPts val="17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переданной для дальнейшего использования при осуществлении видов экономической деятельности, не включенных в разделы с 05 по 39 ОКРБ 005-2011, </a:t>
            </a:r>
          </a:p>
          <a:p>
            <a:pPr marL="1255713" marR="0" lvl="0" indent="0" algn="just" defTabSz="914400" rtl="0" eaLnBrk="0" fontAlgn="base" latinLnBrk="0" hangingPunct="0">
              <a:lnSpc>
                <a:spcPts val="17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выданной своим работникам в счет оплаты труда, </a:t>
            </a:r>
          </a:p>
          <a:p>
            <a:pPr marL="1255713" marR="0" lvl="0" indent="0" algn="just" defTabSz="914400" rtl="0" eaLnBrk="0" fontAlgn="base" latinLnBrk="0" hangingPunct="0">
              <a:lnSpc>
                <a:spcPts val="17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зачисленной в состав собственных основных средств;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выполненных работ, оказанных услуг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другим юридическим или физическим лицам.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kumimoji="0" lang="ru-RU" sz="1800" b="1" i="0" u="none" strike="noStrike" kern="1200" cap="none" spc="-7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kumimoji="0" lang="ru-RU" sz="1800" b="1" i="0" u="none" strike="noStrike" kern="1200" cap="none" spc="-7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3873" y="1830662"/>
            <a:ext cx="11322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ct val="0"/>
              </a:spcAft>
            </a:pPr>
            <a:r>
              <a:rPr lang="ru-RU" sz="2000" dirty="0">
                <a:solidFill>
                  <a:srgbClr val="0070C0"/>
                </a:solidFill>
                <a:latin typeface="Arial" charset="0"/>
              </a:rPr>
              <a:t>В </a:t>
            </a:r>
            <a:r>
              <a:rPr lang="ru-RU" sz="2000" dirty="0" smtClean="0">
                <a:solidFill>
                  <a:srgbClr val="0070C0"/>
                </a:solidFill>
                <a:latin typeface="Arial" charset="0"/>
              </a:rPr>
              <a:t>ч.2 п.48 </a:t>
            </a:r>
            <a:r>
              <a:rPr lang="ru-RU" sz="2000" dirty="0">
                <a:solidFill>
                  <a:srgbClr val="0070C0"/>
                </a:solidFill>
                <a:latin typeface="Arial" charset="0"/>
              </a:rPr>
              <a:t>Указаний </a:t>
            </a:r>
            <a:r>
              <a:rPr lang="ru-RU" sz="2000" dirty="0" smtClean="0">
                <a:solidFill>
                  <a:srgbClr val="0070C0"/>
                </a:solidFill>
                <a:latin typeface="Arial" charset="0"/>
              </a:rPr>
              <a:t>уточнено, что включается в объем отгруженной промышленной продукции (работ, услуг)</a:t>
            </a: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ru-RU" sz="20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3873" y="1460310"/>
            <a:ext cx="5990717" cy="366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20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sz="2600" b="1" dirty="0">
                <a:solidFill>
                  <a:srgbClr val="009900"/>
                </a:solidFill>
                <a:latin typeface="Arial" charset="0"/>
              </a:rPr>
              <a:t>Строки 45 и 46. Изменения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3" name="Заголовок 4"/>
          <p:cNvSpPr txBox="1">
            <a:spLocks/>
          </p:cNvSpPr>
          <p:nvPr/>
        </p:nvSpPr>
        <p:spPr>
          <a:xfrm>
            <a:off x="11099513" y="5988744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55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5340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02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51380" y="164141"/>
            <a:ext cx="105406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>
                <a:solidFill>
                  <a:schemeClr val="bg1"/>
                </a:solidFill>
                <a:latin typeface="Arial" charset="0"/>
              </a:rPr>
              <a:t>Раздел </a:t>
            </a:r>
            <a:r>
              <a:rPr lang="en-US" sz="2600" b="1" dirty="0">
                <a:solidFill>
                  <a:schemeClr val="bg1"/>
                </a:solidFill>
                <a:latin typeface="Arial" charset="0"/>
              </a:rPr>
              <a:t>II</a:t>
            </a:r>
            <a:r>
              <a:rPr lang="ru-RU" sz="2600" b="1" dirty="0">
                <a:solidFill>
                  <a:schemeClr val="bg1"/>
                </a:solidFill>
                <a:latin typeface="Arial" charset="0"/>
              </a:rPr>
              <a:t> «Отдельные сведения о </a:t>
            </a:r>
            <a:r>
              <a:rPr lang="ru-RU" sz="2600" b="1" dirty="0" smtClean="0">
                <a:solidFill>
                  <a:schemeClr val="bg1"/>
                </a:solidFill>
                <a:latin typeface="Arial" charset="0"/>
              </a:rPr>
              <a:t>деятельности организации по </a:t>
            </a:r>
            <a:r>
              <a:rPr lang="ru-RU" sz="2600" b="1" dirty="0">
                <a:solidFill>
                  <a:schemeClr val="bg1"/>
                </a:solidFill>
                <a:latin typeface="Arial" charset="0"/>
              </a:rPr>
              <a:t>производству промышленной продукции (работ, услуг</a:t>
            </a:r>
            <a:r>
              <a:rPr lang="ru-RU" sz="2600" b="1" dirty="0" smtClean="0">
                <a:solidFill>
                  <a:schemeClr val="bg1"/>
                </a:solidFill>
                <a:latin typeface="Arial" charset="0"/>
              </a:rPr>
              <a:t>)»</a:t>
            </a:r>
            <a:endParaRPr lang="ru-RU" sz="2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Содержимое 10"/>
          <p:cNvSpPr txBox="1">
            <a:spLocks/>
          </p:cNvSpPr>
          <p:nvPr/>
        </p:nvSpPr>
        <p:spPr bwMode="auto">
          <a:xfrm>
            <a:off x="589241" y="1915888"/>
            <a:ext cx="11216072" cy="408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marR="0" lvl="0" indent="-179388" algn="just" defTabSz="914400" rtl="0" eaLnBrk="0" fontAlgn="base" latinLnBrk="0" hangingPunct="0">
              <a:lnSpc>
                <a:spcPts val="16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объем отгруженной промышленной продукции (работ, услуг) собственного производства отражается в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фактических отпускных ценах за вычетом налогов и сборов, исчисляемых из выручки, включая средства, полученные из бюджета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в связи с государственным регулированием цен и тарифов, на покрытие убытков, на возмещение затрат на производство</a:t>
            </a:r>
          </a:p>
          <a:p>
            <a:pPr marL="179388" marR="0" lvl="0" indent="-179388" algn="just" defTabSz="914400" rtl="0" eaLnBrk="0" fontAlgn="base" latinLnBrk="0" hangingPunct="0">
              <a:lnSpc>
                <a:spcPts val="16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стоимость транспортировки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отгруженной промышленной продукции от станции отправления до станции назначения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исключается из объема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отгруженной промышленной продукции (работ, услуг),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кроме случаев, когда доставка осуществляется собственными силами организации и при этом стоимость доставки не формируется индивидуально под каждый договор и не выделена в договоре отдельно</a:t>
            </a:r>
          </a:p>
          <a:p>
            <a:pPr marL="179388" marR="0" lvl="0" indent="-179388" algn="just" defTabSz="914400" rtl="0" eaLnBrk="0" fontAlgn="base" latinLnBrk="0" hangingPunct="0">
              <a:lnSpc>
                <a:spcPts val="16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если на продукцию применяются только цены, сформированные на условиях франко-склад изготовителя, то объем отгруженной промышленной продукции (работ, услуг) отражается по этим ценам</a:t>
            </a:r>
          </a:p>
          <a:p>
            <a:pPr marL="179388" marR="0" lvl="0" indent="-179388" algn="just" defTabSz="914400" rtl="0" eaLnBrk="0" fontAlgn="base" latinLnBrk="0" hangingPunct="0">
              <a:lnSpc>
                <a:spcPts val="16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промышленная продукция собственного производства,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реализованная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другим юридическим или физическим лицам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через свои торговые объекты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включается в объем отгруженной промышленной продукции (работ, услуг)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 ценам реализации за вычетом налогов и сборов, исчисляемых из выручки, торговой наценки 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kumimoji="0" lang="ru-RU" sz="1800" b="1" i="0" u="none" strike="noStrike" kern="1200" cap="none" spc="-7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kumimoji="0" lang="ru-RU" sz="1800" b="1" i="0" u="none" strike="noStrike" kern="1200" cap="none" spc="-7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0325" y="1372621"/>
            <a:ext cx="5208897" cy="366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20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sz="2600" b="1" dirty="0">
                <a:solidFill>
                  <a:srgbClr val="009900"/>
                </a:solidFill>
                <a:latin typeface="Arial" charset="0"/>
              </a:rPr>
              <a:t>Строки 45 и 46. Нюансы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78175"/>
            <a:ext cx="6032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57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5340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58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Содержимое 10"/>
          <p:cNvSpPr txBox="1">
            <a:spLocks/>
          </p:cNvSpPr>
          <p:nvPr/>
        </p:nvSpPr>
        <p:spPr bwMode="auto">
          <a:xfrm>
            <a:off x="999224" y="2110941"/>
            <a:ext cx="10349549" cy="330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       Давальческое сырье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itchFamily="34" charset="0"/>
            </a:endParaRPr>
          </a:p>
          <a:p>
            <a:pPr marL="627063" marR="0" lvl="0" indent="0" algn="just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Промышленная продукция,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cs typeface="Arial" pitchFamily="34" charset="0"/>
              </a:rPr>
              <a:t>произведенная из давальческого сырья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cs typeface="Arial" pitchFamily="34" charset="0"/>
              </a:rPr>
              <a:t>,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в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 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объем отгруженной промышленной продукции (работ, услуг) включается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cs typeface="Arial" pitchFamily="34" charset="0"/>
              </a:rPr>
              <a:t>по стоимости переработки (обработки) </a:t>
            </a:r>
            <a:b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cs typeface="Arial" pitchFamily="34" charset="0"/>
              </a:rPr>
            </a:b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cs typeface="Arial" pitchFamily="34" charset="0"/>
              </a:rPr>
              <a:t>без учета стоимости переработанного давальческого сырья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cs typeface="Arial" pitchFamily="34" charset="0"/>
              </a:rPr>
              <a:t>.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37731" y="164141"/>
            <a:ext cx="1035865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>
                <a:solidFill>
                  <a:schemeClr val="bg1"/>
                </a:solidFill>
                <a:latin typeface="Arial" charset="0"/>
              </a:rPr>
              <a:t>Раздел </a:t>
            </a:r>
            <a:r>
              <a:rPr lang="en-US" sz="2600" b="1" dirty="0">
                <a:solidFill>
                  <a:schemeClr val="bg1"/>
                </a:solidFill>
                <a:latin typeface="Arial" charset="0"/>
              </a:rPr>
              <a:t>II</a:t>
            </a:r>
            <a:r>
              <a:rPr lang="ru-RU" sz="2600" b="1" dirty="0">
                <a:solidFill>
                  <a:schemeClr val="bg1"/>
                </a:solidFill>
                <a:latin typeface="Arial" charset="0"/>
              </a:rPr>
              <a:t> «Отдельные сведения о деятельности организации </a:t>
            </a:r>
            <a:r>
              <a:rPr lang="ru-RU" sz="2600" b="1" dirty="0" smtClean="0">
                <a:solidFill>
                  <a:schemeClr val="bg1"/>
                </a:solidFill>
                <a:latin typeface="Arial" charset="0"/>
              </a:rPr>
              <a:t>по </a:t>
            </a:r>
            <a:r>
              <a:rPr lang="ru-RU" sz="2600" b="1" dirty="0">
                <a:solidFill>
                  <a:schemeClr val="bg1"/>
                </a:solidFill>
                <a:latin typeface="Arial" charset="0"/>
              </a:rPr>
              <a:t>производству промышленной продукции (работ, услуг</a:t>
            </a:r>
            <a:r>
              <a:rPr lang="ru-RU" sz="2600" b="1" dirty="0" smtClean="0">
                <a:solidFill>
                  <a:schemeClr val="bg1"/>
                </a:solidFill>
                <a:latin typeface="Arial" charset="0"/>
              </a:rPr>
              <a:t>)»</a:t>
            </a:r>
            <a:endParaRPr lang="ru-RU" sz="2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37731" y="1487606"/>
            <a:ext cx="4776717" cy="366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20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sz="2600" b="1" dirty="0">
                <a:solidFill>
                  <a:srgbClr val="009900"/>
                </a:solidFill>
                <a:latin typeface="Arial" charset="0"/>
              </a:rPr>
              <a:t>Строки 45 и 46. Нюансы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8627" y="5996553"/>
            <a:ext cx="1187931" cy="861447"/>
          </a:xfrm>
          <a:prstGeom prst="rect">
            <a:avLst/>
          </a:prstGeom>
        </p:spPr>
      </p:pic>
      <p:sp>
        <p:nvSpPr>
          <p:cNvPr id="12" name="Заголовок 4"/>
          <p:cNvSpPr txBox="1">
            <a:spLocks/>
          </p:cNvSpPr>
          <p:nvPr/>
        </p:nvSpPr>
        <p:spPr>
          <a:xfrm>
            <a:off x="11004070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58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5340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59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1481756"/>
              </p:ext>
            </p:extLst>
          </p:nvPr>
        </p:nvGraphicFramePr>
        <p:xfrm>
          <a:off x="917887" y="1722652"/>
          <a:ext cx="10680148" cy="4173181"/>
        </p:xfrm>
        <a:graphic>
          <a:graphicData uri="http://schemas.openxmlformats.org/drawingml/2006/table">
            <a:tbl>
              <a:tblPr firstCol="1" lastCol="1"/>
              <a:tblGrid>
                <a:gridCol w="53400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40074">
                  <a:extLst>
                    <a:ext uri="{9D8B030D-6E8A-4147-A177-3AD203B41FA5}">
                      <a16:colId xmlns:a16="http://schemas.microsoft.com/office/drawing/2014/main" xmlns="" val="1379319193"/>
                    </a:ext>
                  </a:extLst>
                </a:gridCol>
              </a:tblGrid>
              <a:tr h="2446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100"/>
                        </a:lnSpc>
                      </a:pPr>
                      <a:r>
                        <a:rPr kumimoji="0" lang="en-US" sz="1000" b="1" kern="12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 </a:t>
                      </a:r>
                      <a:r>
                        <a:rPr kumimoji="0" lang="ru-RU" sz="1000" b="1" kern="12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р. объем</a:t>
                      </a:r>
                      <a:endParaRPr kumimoji="0" lang="ru-RU" sz="1000" b="1" kern="12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016" marR="92016" marT="46008" marB="4600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kern="1200" dirty="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II</a:t>
                      </a:r>
                      <a:r>
                        <a:rPr kumimoji="0" lang="ru-RU" sz="1000" b="1" kern="1200" dirty="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р. строки 45 и 46</a:t>
                      </a:r>
                      <a:endParaRPr kumimoji="0" lang="ru-RU" sz="1000" b="1" kern="1200" dirty="0">
                        <a:solidFill>
                          <a:srgbClr val="0066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016" marR="92016" marT="46008" marB="4600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18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100"/>
                        </a:lnSpc>
                      </a:pPr>
                      <a:r>
                        <a:rPr kumimoji="0"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стоимость продукции, предназначенной</a:t>
                      </a:r>
                      <a:endParaRPr lang="ru-RU" sz="1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016" marR="92016" marT="46008" marB="4600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стоимость готовой промышленной продукции собственного производства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016" marR="92016" marT="46008" marB="4600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40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8890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1200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для реализации другим юридическим или физическим лицам </a:t>
                      </a:r>
                      <a:endParaRPr lang="ru-RU" sz="1000" b="0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016" marR="92016" marT="46008" marB="4600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8890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1200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фактически отгруженной другим юридическим или физическим лицам</a:t>
                      </a:r>
                    </a:p>
                  </a:txBody>
                  <a:tcPr marL="92016" marR="92016" marT="46008" marB="4600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79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88900" indent="0">
                        <a:lnSpc>
                          <a:spcPts val="1100"/>
                        </a:lnSpc>
                      </a:pPr>
                      <a:r>
                        <a:rPr kumimoji="0" lang="ru-RU" sz="1000" b="0" kern="1200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пределах юридического лица выданной своим работникам в счет оплаты труда</a:t>
                      </a:r>
                      <a:endParaRPr lang="ru-RU" sz="1000" b="0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016" marR="92016" marT="46008" marB="4600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88900" indent="0">
                        <a:lnSpc>
                          <a:spcPts val="1100"/>
                        </a:lnSpc>
                      </a:pPr>
                      <a:r>
                        <a:rPr kumimoji="0" lang="ru-RU" sz="1000" b="0" kern="1200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пределах юридического лица выданной своим работникам в счет оплаты труда</a:t>
                      </a:r>
                      <a:endParaRPr lang="ru-RU" sz="1000" b="0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016" marR="92016" marT="46008" marB="4600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79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8890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1200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пределах юридического лица зачисленной в состав собственных основных средств </a:t>
                      </a:r>
                      <a:endParaRPr lang="ru-RU" sz="1000" b="0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016" marR="92016" marT="46008" marB="4600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8890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1200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пределах юридического лица зачисленной в состав собственных основных средств </a:t>
                      </a:r>
                      <a:endParaRPr lang="ru-RU" sz="1000" b="0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016" marR="92016" marT="46008" marB="4600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81989849"/>
                  </a:ext>
                </a:extLst>
              </a:tr>
              <a:tr h="7910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8890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1200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пределах юридического лица переданной для дальнейшего использования при осуществлении видов экономической деятельности, </a:t>
                      </a:r>
                      <a:br>
                        <a:rPr kumimoji="0" lang="ru-RU" sz="1000" b="0" kern="1200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ru-RU" sz="1000" b="0" kern="1200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включенных в разделы 01-03 </a:t>
                      </a:r>
                      <a:r>
                        <a:rPr kumimoji="0" lang="ru-RU" sz="1000" b="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(для групп 011-014; подкласса 02200, раздела 03);</a:t>
                      </a:r>
                      <a:r>
                        <a:rPr kumimoji="0" lang="ru-RU" sz="1000" b="0" kern="1200" baseline="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br>
                        <a:rPr kumimoji="0" lang="ru-RU" sz="1000" b="0" kern="1200" baseline="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ru-RU" sz="1000" b="0" kern="1200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включенных в разделы 05-39</a:t>
                      </a:r>
                      <a:r>
                        <a:rPr kumimoji="0" lang="ru-RU" sz="1000" b="0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ru-RU" sz="1000" b="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(для </a:t>
                      </a:r>
                      <a:r>
                        <a:rPr kumimoji="0" lang="ru-RU" sz="1000" b="0" kern="1200" baseline="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секций </a:t>
                      </a:r>
                      <a:r>
                        <a:rPr kumimoji="0" lang="en-US" sz="1000" b="0" kern="1200" baseline="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BCDE</a:t>
                      </a:r>
                      <a:r>
                        <a:rPr kumimoji="0" lang="ru-RU" sz="1000" b="0" kern="1200" baseline="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ru-RU" sz="1000" b="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016" marR="92016" marT="46008" marB="4600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90488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1200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пределах юридического лица переданной для дальнейшего использования при осуществлении видов экономической деятельности, не включенных в разделы 05-39 </a:t>
                      </a:r>
                      <a:endParaRPr lang="ru-RU" sz="1000" b="0" kern="1200" dirty="0" smtClean="0">
                        <a:solidFill>
                          <a:srgbClr val="0070C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016" marR="92016" marT="46008" marB="4600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53547119"/>
                  </a:ext>
                </a:extLst>
              </a:tr>
              <a:tr h="3920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8890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предназначенной для использования в пределах </a:t>
                      </a:r>
                      <a:r>
                        <a:rPr kumimoji="0" lang="ru-RU" sz="1000" b="0" kern="1200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юридического лица </a:t>
                      </a:r>
                      <a:r>
                        <a:rPr kumimoji="0" lang="ru-RU" sz="1000" b="0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внутрихозяйственные нужды </a:t>
                      </a:r>
                      <a:r>
                        <a:rPr kumimoji="0" lang="ru-RU" sz="1000" b="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(для</a:t>
                      </a:r>
                      <a:r>
                        <a:rPr kumimoji="0" lang="ru-RU" sz="1000" b="0" kern="1200" baseline="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ru-RU" sz="1000" b="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групп 011-014) </a:t>
                      </a:r>
                      <a:endParaRPr kumimoji="0" lang="ru-RU" sz="1000" b="0" kern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016" marR="92016" marT="46008" marB="4600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016" marR="92016" marT="46008" marB="4600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73668951"/>
                  </a:ext>
                </a:extLst>
              </a:tr>
              <a:tr h="5340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стоимость выполненных работ, оказанных услуг другим юридическим или физическим лицам </a:t>
                      </a:r>
                      <a:endParaRPr lang="ru-RU" sz="1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016" marR="92016" marT="46008" marB="4600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стоимость выполненных работ, оказанных услуг другим юридическим или физическим лицам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016" marR="92016" marT="46008" marB="4600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95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области</a:t>
                      </a:r>
                      <a:r>
                        <a:rPr lang="ru-RU" sz="1000" b="0" baseline="0" dirty="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промышленности – отдельно в графе 2 </a:t>
                      </a:r>
                      <a:br>
                        <a:rPr lang="ru-RU" sz="1000" b="0" baseline="0" dirty="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000" b="0" baseline="0" dirty="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подклассам </a:t>
                      </a:r>
                      <a:r>
                        <a:rPr lang="ru-RU" sz="1000" b="0" kern="1200" dirty="0" smtClean="0">
                          <a:solidFill>
                            <a:srgbClr val="0066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разделов с 10 по 32, класса 3832 </a:t>
                      </a:r>
                      <a:endParaRPr lang="ru-RU" sz="1000" b="0" dirty="0">
                        <a:solidFill>
                          <a:srgbClr val="0066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016" marR="92016" marT="46008" marB="4600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1200" dirty="0" smtClean="0">
                          <a:solidFill>
                            <a:srgbClr val="0066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стоимости переработки (обработки) продукции </a:t>
                      </a:r>
                      <a:br>
                        <a:rPr kumimoji="0" lang="ru-RU" sz="1000" b="0" kern="1200" dirty="0" smtClean="0">
                          <a:solidFill>
                            <a:srgbClr val="0066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endParaRPr kumimoji="0" lang="ru-RU" sz="1000" b="0" kern="1200" dirty="0" smtClean="0">
                        <a:solidFill>
                          <a:srgbClr val="0066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1200" dirty="0" smtClean="0">
                          <a:solidFill>
                            <a:srgbClr val="0066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без учета стоимости переработанного давальческого сырья</a:t>
                      </a:r>
                      <a:endParaRPr lang="ru-RU" sz="1000" b="0" kern="1200" dirty="0" smtClean="0">
                        <a:solidFill>
                          <a:srgbClr val="0066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016" marR="92016" marT="46008" marB="4600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07778938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80707" y="1396630"/>
            <a:ext cx="8396502" cy="354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0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9900"/>
                </a:solidFill>
                <a:latin typeface="Arial" charset="0"/>
              </a:rPr>
              <a:t>Соответствия. Нюансы</a:t>
            </a:r>
            <a:r>
              <a:rPr lang="en-US" sz="2400" b="1" dirty="0" smtClean="0">
                <a:solidFill>
                  <a:srgbClr val="009900"/>
                </a:solidFill>
                <a:latin typeface="Arial" charset="0"/>
              </a:rPr>
              <a:t> </a:t>
            </a:r>
            <a:endParaRPr lang="ru-RU" sz="2400" dirty="0">
              <a:solidFill>
                <a:srgbClr val="0099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534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</a:t>
            </a:r>
            <a:r>
              <a:rPr lang="ru-RU" sz="20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85250" y="238112"/>
            <a:ext cx="10006749" cy="982133"/>
          </a:xfrm>
          <a:prstGeom prst="rect">
            <a:avLst/>
          </a:prstGeom>
          <a:effectLst>
            <a:outerShdw blurRad="25400" dist="25400" dir="2400000" algn="ctr" rotWithShape="0">
              <a:sysClr val="windowText" lastClr="000000">
                <a:lumMod val="65000"/>
                <a:lumOff val="35000"/>
                <a:alpha val="71000"/>
              </a:sys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DD7E0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Информационные материалы размещаются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1133259" y="1578784"/>
            <a:ext cx="10464775" cy="291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1793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на официальном сайте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Белстата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http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://www.belstat.gov.by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 глобальной компьютерной сети Интернет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навигационная цепочка: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Главная страница /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</a:rPr>
              <a:t>Респондентам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</a:rPr>
              <a:t> /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Государственные статистические наблюдения /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Бланки форм государственной статистической отчетности, указания по их заполнению, постановления /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Централизованные государственные статистические наблюдения /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</a:rPr>
              <a:t>Структурная статистика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</a:rPr>
              <a:t>(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</a:rPr>
              <a:t>формы 1-мп (микро), 1-мп, 4-у):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2185250" y="4490113"/>
            <a:ext cx="8823938" cy="150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бланк, указания по заполнению формы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инфографика 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материалы в формате «Вопрос-ответ», «Типичные ошибки»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ru-RU" sz="20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актуальные изменения в форме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3825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60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33260" y="164141"/>
            <a:ext cx="1082217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>
                <a:solidFill>
                  <a:schemeClr val="bg1"/>
                </a:solidFill>
                <a:latin typeface="Arial" charset="0"/>
              </a:rPr>
              <a:t>Раздел </a:t>
            </a:r>
            <a:r>
              <a:rPr lang="en-US" sz="2600" b="1" dirty="0">
                <a:solidFill>
                  <a:schemeClr val="bg1"/>
                </a:solidFill>
                <a:latin typeface="Arial" charset="0"/>
              </a:rPr>
              <a:t>II</a:t>
            </a:r>
            <a:r>
              <a:rPr lang="ru-RU" sz="2600" b="1" dirty="0">
                <a:solidFill>
                  <a:schemeClr val="bg1"/>
                </a:solidFill>
                <a:latin typeface="Arial" charset="0"/>
              </a:rPr>
              <a:t> «Отдельные сведения о деятельности организации </a:t>
            </a:r>
            <a:br>
              <a:rPr lang="ru-RU" sz="2600" b="1" dirty="0">
                <a:solidFill>
                  <a:schemeClr val="bg1"/>
                </a:solidFill>
                <a:latin typeface="Arial" charset="0"/>
              </a:rPr>
            </a:br>
            <a:r>
              <a:rPr lang="ru-RU" sz="2600" b="1" dirty="0">
                <a:solidFill>
                  <a:schemeClr val="bg1"/>
                </a:solidFill>
                <a:latin typeface="Arial" charset="0"/>
              </a:rPr>
              <a:t>по производству промышленной продукции (работ, услуг</a:t>
            </a:r>
            <a:r>
              <a:rPr lang="ru-RU" sz="2600" b="1" dirty="0" smtClean="0">
                <a:solidFill>
                  <a:schemeClr val="bg1"/>
                </a:solidFill>
                <a:latin typeface="Arial" charset="0"/>
              </a:rPr>
              <a:t>)»</a:t>
            </a:r>
            <a:endParaRPr lang="ru-RU" sz="2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9179" y="1866394"/>
            <a:ext cx="1106519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" charset="0"/>
              </a:rPr>
              <a:t>Стоимость промышленной продукции, которая в соответствии с договором, </a:t>
            </a:r>
            <a:r>
              <a:rPr lang="ru-RU" sz="2000" b="1" dirty="0">
                <a:solidFill>
                  <a:srgbClr val="CC6600"/>
                </a:solidFill>
                <a:latin typeface="Arial" charset="0"/>
              </a:rPr>
              <a:t>оплачивается заказчиком поэтапно </a:t>
            </a:r>
            <a:r>
              <a:rPr lang="ru-RU" sz="2000" dirty="0">
                <a:solidFill>
                  <a:prstClr val="black"/>
                </a:solidFill>
                <a:latin typeface="Arial" charset="0"/>
              </a:rPr>
              <a:t>в зависимости от степени ее готовности, включается в объем отгруженной промышленной продукции (работ, услуг), когда ее </a:t>
            </a:r>
            <a:r>
              <a:rPr lang="ru-RU" sz="2000" b="1" dirty="0">
                <a:solidFill>
                  <a:srgbClr val="CC6600"/>
                </a:solidFill>
                <a:latin typeface="Arial" charset="0"/>
              </a:rPr>
              <a:t>производство полностью завершено и она отгружена заказчику.</a:t>
            </a:r>
          </a:p>
          <a:p>
            <a:pPr algn="just" fontAlgn="base">
              <a:spcBef>
                <a:spcPts val="300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C00000"/>
                </a:solidFill>
                <a:latin typeface="Arial" charset="0"/>
              </a:rPr>
              <a:t>Отличие от отражения данных в разделе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</a:rPr>
              <a:t> I</a:t>
            </a:r>
            <a:r>
              <a:rPr lang="ru-RU" sz="2000" dirty="0" smtClean="0">
                <a:solidFill>
                  <a:srgbClr val="C00000"/>
                </a:solidFill>
                <a:latin typeface="Arial" charset="0"/>
              </a:rPr>
              <a:t>:</a:t>
            </a:r>
          </a:p>
          <a:p>
            <a:pPr marL="5397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" charset="0"/>
              </a:rPr>
              <a:t>Данные о продукции (работах, услугах) </a:t>
            </a:r>
            <a:r>
              <a:rPr lang="ru-RU" sz="2000" b="1" dirty="0">
                <a:solidFill>
                  <a:prstClr val="black"/>
                </a:solidFill>
                <a:latin typeface="Arial" charset="0"/>
              </a:rPr>
              <a:t>с длительным циклом производства</a:t>
            </a:r>
            <a:r>
              <a:rPr lang="ru-RU" sz="2000" dirty="0">
                <a:solidFill>
                  <a:prstClr val="black"/>
                </a:solidFill>
                <a:latin typeface="Arial" charset="0"/>
              </a:rPr>
              <a:t> (выполнения, оказания), по которой (которым) расчеты с заказчиками ведутся отдельными этапами в соответствии с заключенными договорами, включаются в объем промышленного производства </a:t>
            </a:r>
            <a:r>
              <a:rPr lang="ru-RU" sz="2000" b="1" dirty="0">
                <a:solidFill>
                  <a:srgbClr val="CC6600"/>
                </a:solidFill>
                <a:latin typeface="Arial" charset="0"/>
              </a:rPr>
              <a:t>по стоимости законченных и принятых заказчиком в установленном порядке этапов.</a:t>
            </a:r>
          </a:p>
          <a:p>
            <a:pPr marL="541338" algn="just" fontAlgn="base">
              <a:spcBef>
                <a:spcPts val="60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70C0"/>
                </a:solidFill>
                <a:latin typeface="Arial" charset="0"/>
              </a:rPr>
              <a:t>(ч.10 п.30 Указаний)</a:t>
            </a:r>
            <a:endParaRPr lang="ru-RU" sz="2000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1784" y="1473958"/>
            <a:ext cx="6036717" cy="360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20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sz="2600" b="1" dirty="0">
                <a:solidFill>
                  <a:srgbClr val="009900"/>
                </a:solidFill>
                <a:latin typeface="Arial" charset="0"/>
              </a:rPr>
              <a:t>Строки 45 и 46. Нюансы </a:t>
            </a:r>
          </a:p>
        </p:txBody>
      </p:sp>
    </p:spTree>
    <p:extLst>
      <p:ext uri="{BB962C8B-B14F-4D97-AF65-F5344CB8AC3E}">
        <p14:creationId xmlns:p14="http://schemas.microsoft.com/office/powerpoint/2010/main" val="33865340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195047" y="6010612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61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3016" y="164140"/>
            <a:ext cx="104678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>
                <a:solidFill>
                  <a:schemeClr val="bg1"/>
                </a:solidFill>
                <a:latin typeface="Arial" charset="0"/>
              </a:rPr>
              <a:t>Раздел </a:t>
            </a:r>
            <a:r>
              <a:rPr lang="en-US" sz="2600" b="1" dirty="0">
                <a:solidFill>
                  <a:schemeClr val="bg1"/>
                </a:solidFill>
                <a:latin typeface="Arial" charset="0"/>
              </a:rPr>
              <a:t>II</a:t>
            </a:r>
            <a:r>
              <a:rPr lang="ru-RU" sz="2600" b="1" dirty="0">
                <a:solidFill>
                  <a:schemeClr val="bg1"/>
                </a:solidFill>
                <a:latin typeface="Arial" charset="0"/>
              </a:rPr>
              <a:t> «Отдельные сведения о деятельности организации </a:t>
            </a:r>
            <a:r>
              <a:rPr lang="ru-RU" sz="2600" b="1" dirty="0" smtClean="0">
                <a:solidFill>
                  <a:schemeClr val="bg1"/>
                </a:solidFill>
                <a:latin typeface="Arial" charset="0"/>
              </a:rPr>
              <a:t>по </a:t>
            </a:r>
            <a:r>
              <a:rPr lang="ru-RU" sz="2600" b="1" dirty="0">
                <a:solidFill>
                  <a:schemeClr val="bg1"/>
                </a:solidFill>
                <a:latin typeface="Arial" charset="0"/>
              </a:rPr>
              <a:t>производству промышленной продукции (работ, услуг</a:t>
            </a:r>
            <a:r>
              <a:rPr lang="ru-RU" sz="2600" b="1" dirty="0" smtClean="0">
                <a:solidFill>
                  <a:schemeClr val="bg1"/>
                </a:solidFill>
                <a:latin typeface="Arial" charset="0"/>
              </a:rPr>
              <a:t>)»</a:t>
            </a:r>
            <a:endParaRPr lang="ru-RU" sz="2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Содержимое 10"/>
          <p:cNvSpPr txBox="1">
            <a:spLocks/>
          </p:cNvSpPr>
          <p:nvPr/>
        </p:nvSpPr>
        <p:spPr bwMode="auto">
          <a:xfrm>
            <a:off x="811213" y="1869587"/>
            <a:ext cx="10786822" cy="412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ч.12 п.48 Указаний уточнен порядок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включения в объем отгруженной промышленной продукции (работ, услуг) продукции (работ, услуг), переданной (выполненных, оказанных) другим юридическим или физическим лицам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безвозмездно,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пределах юридического лица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переданной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для дальнейшего использования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при осуществлении видов экономической деятельности, не включенных в разделы с 05 по 39 ОКРБ 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005-2011,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выданной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своим работникам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счет оплаты труда, зачисленной в состав собственных основных средств.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данном случае промышленная продукция (работы, услуги) включаются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 средневзвешенной цене отгрузки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 аналогичную промышленную продукцию (услуги промышленного характера)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месяце ее отгрузки (их выполнения, оказания).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При отсутствии отгрузки аналогичной промышленной продукции (работ, услуг)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месяце ее отгрузки (их выполнения, оказания) используется цена последней отгрузки в отчетном периоде на аналогичную промышленную продукцию (работы, услуги), но не ниже фактической себестоимости.</a:t>
            </a:r>
          </a:p>
          <a:p>
            <a:pPr marL="179388" marR="0" lvl="0" indent="1588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361950" algn="l"/>
              </a:tabLst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0325" y="1433015"/>
            <a:ext cx="6365610" cy="366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20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sz="2600" b="1" dirty="0">
                <a:solidFill>
                  <a:srgbClr val="009900"/>
                </a:solidFill>
                <a:latin typeface="Arial" charset="0"/>
              </a:rPr>
              <a:t>Строки 45 и 46. Изменения</a:t>
            </a:r>
          </a:p>
        </p:txBody>
      </p:sp>
    </p:spTree>
    <p:extLst>
      <p:ext uri="{BB962C8B-B14F-4D97-AF65-F5344CB8AC3E}">
        <p14:creationId xmlns:p14="http://schemas.microsoft.com/office/powerpoint/2010/main" val="33865340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02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24085" y="164141"/>
            <a:ext cx="1034500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>
                <a:solidFill>
                  <a:schemeClr val="bg1"/>
                </a:solidFill>
                <a:latin typeface="Arial" charset="0"/>
              </a:rPr>
              <a:t>Раздел </a:t>
            </a:r>
            <a:r>
              <a:rPr lang="en-US" sz="2600" b="1" dirty="0">
                <a:solidFill>
                  <a:schemeClr val="bg1"/>
                </a:solidFill>
                <a:latin typeface="Arial" charset="0"/>
              </a:rPr>
              <a:t>II</a:t>
            </a:r>
            <a:r>
              <a:rPr lang="ru-RU" sz="2600" b="1" dirty="0">
                <a:solidFill>
                  <a:schemeClr val="bg1"/>
                </a:solidFill>
                <a:latin typeface="Arial" charset="0"/>
              </a:rPr>
              <a:t> «Отдельные сведения о деятельности организации </a:t>
            </a:r>
            <a:br>
              <a:rPr lang="ru-RU" sz="2600" b="1" dirty="0">
                <a:solidFill>
                  <a:schemeClr val="bg1"/>
                </a:solidFill>
                <a:latin typeface="Arial" charset="0"/>
              </a:rPr>
            </a:br>
            <a:r>
              <a:rPr lang="ru-RU" sz="2600" b="1" dirty="0">
                <a:solidFill>
                  <a:schemeClr val="bg1"/>
                </a:solidFill>
                <a:latin typeface="Arial" charset="0"/>
              </a:rPr>
              <a:t>по производству промышленной продукции (работ, услуг</a:t>
            </a:r>
            <a:r>
              <a:rPr lang="ru-RU" sz="2600" b="1" dirty="0" smtClean="0">
                <a:solidFill>
                  <a:schemeClr val="bg1"/>
                </a:solidFill>
                <a:latin typeface="Arial" charset="0"/>
              </a:rPr>
              <a:t>)»</a:t>
            </a:r>
            <a:endParaRPr lang="ru-RU" sz="2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Содержимое 10"/>
          <p:cNvSpPr txBox="1">
            <a:spLocks/>
          </p:cNvSpPr>
          <p:nvPr/>
        </p:nvSpPr>
        <p:spPr bwMode="auto">
          <a:xfrm>
            <a:off x="500062" y="1772161"/>
            <a:ext cx="11237013" cy="44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ч.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17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и ч.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18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п.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48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Указаний определен порядок отражения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данных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организацией, являющейся собственником сырья, материалов, переданных в переработку (обработку)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другому юридическому лицу или индивидуальному предпринимателю.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организация, являющаяся собственником сырья, материалов, переданных в переработку (обработку) другому юридическому лицу или индивидуальному предпринимателю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целях выполнения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всего процесса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производства  продукции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получившая обратно готовую продукцию 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реализующая ее от своего имени без дополнительной переработки (обработки),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не включает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стоимость этой продукции в объем отгруженной продукции (работ, услуг)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организация, являющаяся собственником сырья, материалов, переданных в переработку (обработку) другому юридическому лицу или индивидуальному предпринимателю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целях выполнения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части процесса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производства продукции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отражает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данные об объеме отгруженной продукции (работ, услуг)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за вычетом стоимости оказанных услуг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другим юридическим лицом или индивидуальным предпринимателем по переработке (обработке) этого сырья, материалов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9388" marR="0" lvl="0" indent="1588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361950" algn="l"/>
              </a:tabLst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062" y="1435053"/>
            <a:ext cx="6435693" cy="366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20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9900"/>
                </a:solidFill>
                <a:latin typeface="Arial" charset="0"/>
              </a:rPr>
              <a:t>Строки 45 и 46. Изменения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2" name="Заголовок 4"/>
          <p:cNvSpPr txBox="1">
            <a:spLocks/>
          </p:cNvSpPr>
          <p:nvPr/>
        </p:nvSpPr>
        <p:spPr>
          <a:xfrm>
            <a:off x="11025203" y="5996553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62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5340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63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8128688"/>
              </p:ext>
            </p:extLst>
          </p:nvPr>
        </p:nvGraphicFramePr>
        <p:xfrm>
          <a:off x="1046471" y="1737334"/>
          <a:ext cx="10717900" cy="4167509"/>
        </p:xfrm>
        <a:graphic>
          <a:graphicData uri="http://schemas.openxmlformats.org/drawingml/2006/table">
            <a:tbl>
              <a:tblPr firstCol="1" lastCol="1"/>
              <a:tblGrid>
                <a:gridCol w="16404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233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05977">
                  <a:extLst>
                    <a:ext uri="{9D8B030D-6E8A-4147-A177-3AD203B41FA5}">
                      <a16:colId xmlns:a16="http://schemas.microsoft.com/office/drawing/2014/main" xmlns="" val="930840042"/>
                    </a:ext>
                  </a:extLst>
                </a:gridCol>
                <a:gridCol w="4048049">
                  <a:extLst>
                    <a:ext uri="{9D8B030D-6E8A-4147-A177-3AD203B41FA5}">
                      <a16:colId xmlns:a16="http://schemas.microsoft.com/office/drawing/2014/main" xmlns="" val="1379319193"/>
                    </a:ext>
                  </a:extLst>
                </a:gridCol>
              </a:tblGrid>
              <a:tr h="3639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100"/>
                        </a:lnSpc>
                      </a:pPr>
                      <a:endParaRPr kumimoji="0" lang="ru-RU" sz="1200" b="1" kern="1200" dirty="0">
                        <a:solidFill>
                          <a:srgbClr val="002060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100"/>
                        </a:lnSpc>
                      </a:pPr>
                      <a:endParaRPr kumimoji="0" lang="ru-RU" sz="1200" b="1" kern="1200" dirty="0">
                        <a:solidFill>
                          <a:srgbClr val="000099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rgbClr val="006600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Промышленность </a:t>
                      </a:r>
                      <a:r>
                        <a:rPr kumimoji="0" lang="en-US" sz="1200" b="1" kern="1200" dirty="0" smtClean="0">
                          <a:solidFill>
                            <a:srgbClr val="006600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r>
                        <a:rPr kumimoji="0" lang="ru-RU" sz="1200" b="1" kern="1200" dirty="0" smtClean="0">
                          <a:solidFill>
                            <a:srgbClr val="006600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р. </a:t>
                      </a:r>
                      <a:br>
                        <a:rPr kumimoji="0" lang="ru-RU" sz="1200" b="1" kern="1200" dirty="0" smtClean="0">
                          <a:solidFill>
                            <a:srgbClr val="006600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ru-RU" sz="1200" b="1" kern="1200" dirty="0" smtClean="0">
                          <a:solidFill>
                            <a:srgbClr val="006600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kumimoji="0" lang="en-US" sz="1200" b="1" kern="1200" dirty="0" smtClean="0">
                          <a:solidFill>
                            <a:srgbClr val="006600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II </a:t>
                      </a:r>
                      <a:r>
                        <a:rPr kumimoji="0" lang="ru-RU" sz="1200" b="1" kern="1200" dirty="0" smtClean="0">
                          <a:solidFill>
                            <a:srgbClr val="006600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р.</a:t>
                      </a:r>
                      <a:r>
                        <a:rPr kumimoji="0" lang="ru-RU" sz="1200" b="1" kern="1200" baseline="0" dirty="0" smtClean="0">
                          <a:solidFill>
                            <a:srgbClr val="006600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строки 45 и 46)</a:t>
                      </a:r>
                      <a:endParaRPr kumimoji="0" lang="ru-RU" sz="1200" b="1" kern="1200" dirty="0">
                        <a:solidFill>
                          <a:srgbClr val="006600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rgbClr val="006600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Торговля</a:t>
                      </a:r>
                      <a:r>
                        <a:rPr kumimoji="0" lang="en-US" sz="1200" b="1" kern="1200" dirty="0" smtClean="0">
                          <a:solidFill>
                            <a:srgbClr val="006600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</a:t>
                      </a:r>
                      <a:r>
                        <a:rPr kumimoji="0" lang="ru-RU" sz="1200" b="1" kern="1200" dirty="0" smtClean="0">
                          <a:solidFill>
                            <a:srgbClr val="006600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р.</a:t>
                      </a:r>
                      <a:endParaRPr kumimoji="0" lang="ru-RU" sz="1200" b="1" kern="1200" dirty="0">
                        <a:solidFill>
                          <a:srgbClr val="006600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534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6858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Организация, являющаяся собственником сырья, материалов, переданных в переработку (обработку) другому юридическому лицу или ИП</a:t>
                      </a:r>
                      <a:endParaRPr lang="ru-RU" sz="1200" b="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целях выполнения </a:t>
                      </a:r>
                      <a:b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200" b="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части процесса производства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продукции 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включает в объем промышленного </a:t>
                      </a:r>
                      <a:b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производства (в объем отгруженной промышленной продукции)</a:t>
                      </a:r>
                      <a:endParaRPr kumimoji="0" lang="ru-RU" sz="1200" b="1" kern="1200" dirty="0" smtClean="0">
                        <a:solidFill>
                          <a:srgbClr val="000099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стоимость готовой продукции </a:t>
                      </a:r>
                      <a:b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без стоимости оказанных услуг </a:t>
                      </a:r>
                      <a:b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другим юридическим лицом или ИП по переработке (обработке) этого сырья, материалов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08229">
                <a:tc v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целях выполнения </a:t>
                      </a:r>
                      <a:b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200" b="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всего процесса производства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продукции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получившая обратно готовую продукцию и реализующая ее от своего имени </a:t>
                      </a:r>
                      <a:b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200" b="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без дополнительной переработки (обработки)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включает в объем промышленного производства (объем отгруженной промышленной продукции)</a:t>
                      </a:r>
                      <a:b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стоимость этой продукции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отражает валовой доход </a:t>
                      </a:r>
                      <a:b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реализованным без дополнительной переработки (обработки) товарам </a:t>
                      </a:r>
                    </a:p>
                    <a:p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без стоимости переработанного давальческого сырья </a:t>
                      </a:r>
                    </a:p>
                    <a:p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без оплаты услуг по его переработке (обработке):</a:t>
                      </a:r>
                    </a:p>
                    <a:p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другим юридическим лицам или ИП - по подклассам раздела 46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 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физическим лицам (кроме ИП) - по подклассам раздела 47</a:t>
                      </a:r>
                      <a:endParaRPr kumimoji="0" lang="ru-RU" sz="1200" b="0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40552" y="1267002"/>
            <a:ext cx="9560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9900"/>
                </a:solidFill>
                <a:latin typeface="Arial" charset="0"/>
              </a:rPr>
              <a:t>Собственник </a:t>
            </a:r>
            <a:r>
              <a:rPr lang="ru-RU" sz="2400" b="1" dirty="0">
                <a:solidFill>
                  <a:srgbClr val="009900"/>
                </a:solidFill>
                <a:latin typeface="Arial" charset="0"/>
              </a:rPr>
              <a:t>давальческого сырья в </a:t>
            </a:r>
            <a:r>
              <a:rPr lang="ru-RU" sz="2400" b="1" dirty="0" smtClean="0">
                <a:solidFill>
                  <a:srgbClr val="009900"/>
                </a:solidFill>
                <a:latin typeface="Arial" charset="0"/>
              </a:rPr>
              <a:t>4-у. Соответствия </a:t>
            </a:r>
            <a:r>
              <a:rPr lang="en-US" sz="2400" b="1" dirty="0" smtClean="0">
                <a:solidFill>
                  <a:srgbClr val="009900"/>
                </a:solidFill>
                <a:latin typeface="Arial" charset="0"/>
              </a:rPr>
              <a:t> </a:t>
            </a:r>
            <a:endParaRPr lang="ru-RU" sz="2400" b="1" dirty="0">
              <a:solidFill>
                <a:srgbClr val="0099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5340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64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2198" y="125669"/>
            <a:ext cx="1064980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chemeClr val="bg1"/>
                </a:solidFill>
                <a:latin typeface="Arial" charset="0"/>
              </a:rPr>
              <a:t>Раздел </a:t>
            </a:r>
            <a:r>
              <a:rPr lang="en-US" sz="2600" b="1" dirty="0">
                <a:solidFill>
                  <a:schemeClr val="bg1"/>
                </a:solidFill>
                <a:latin typeface="Arial" charset="0"/>
              </a:rPr>
              <a:t>III</a:t>
            </a:r>
            <a:r>
              <a:rPr lang="ru-RU" sz="2600" b="1" dirty="0">
                <a:solidFill>
                  <a:schemeClr val="bg1"/>
                </a:solidFill>
                <a:latin typeface="Arial" charset="0"/>
              </a:rPr>
              <a:t> «Отдельные сведения о деятельности организации </a:t>
            </a:r>
            <a:r>
              <a:rPr lang="ru-RU" sz="2600" b="1" dirty="0" smtClean="0">
                <a:solidFill>
                  <a:schemeClr val="bg1"/>
                </a:solidFill>
                <a:latin typeface="Arial" charset="0"/>
              </a:rPr>
              <a:t>в </a:t>
            </a:r>
            <a:r>
              <a:rPr lang="ru-RU" sz="2600" b="1" dirty="0">
                <a:solidFill>
                  <a:schemeClr val="bg1"/>
                </a:solidFill>
                <a:latin typeface="Arial" charset="0"/>
              </a:rPr>
              <a:t>области инноваций, научных исследований и разработок» </a:t>
            </a:r>
          </a:p>
        </p:txBody>
      </p:sp>
      <p:sp>
        <p:nvSpPr>
          <p:cNvPr id="11" name="Содержимое 10"/>
          <p:cNvSpPr txBox="1">
            <a:spLocks/>
          </p:cNvSpPr>
          <p:nvPr/>
        </p:nvSpPr>
        <p:spPr bwMode="auto">
          <a:xfrm>
            <a:off x="1133260" y="4823624"/>
            <a:ext cx="10155704" cy="124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marR="0" lvl="2" indent="-179388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бланк без изменений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80000" marR="0" lvl="2" indent="-179388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организация, в структуру которой входят подразделения, расположенные на другой территории,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раздел II заполняет только в отчете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 организации в целом</a:t>
            </a:r>
          </a:p>
          <a:p>
            <a:pPr marL="180000" marR="0" lvl="2" indent="-179388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единица измерения в таблице 4: </a:t>
            </a:r>
            <a:r>
              <a:rPr kumimoji="0" lang="ru-RU" sz="1800" b="1" i="0" u="none" strike="noStrike" kern="1200" cap="none" spc="-7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тысяч рублей в целых числах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kumimoji="0" lang="ru-RU" sz="1800" b="1" i="0" u="none" strike="noStrike" kern="1200" cap="none" spc="-7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kumimoji="0" lang="ru-RU" sz="1800" b="1" i="0" u="none" strike="noStrike" kern="1200" cap="none" spc="-7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6471" y="1419368"/>
            <a:ext cx="7546716" cy="360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20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sz="2600" b="1" dirty="0">
                <a:solidFill>
                  <a:srgbClr val="009900"/>
                </a:solidFill>
                <a:latin typeface="Arial" charset="0"/>
              </a:rPr>
              <a:t>Таблицы 3 и 4. Общие положения 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325653"/>
              </p:ext>
            </p:extLst>
          </p:nvPr>
        </p:nvGraphicFramePr>
        <p:xfrm>
          <a:off x="1049108" y="1576336"/>
          <a:ext cx="10647023" cy="3376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Документ" r:id="rId6" imgW="7085643" imgH="2342904" progId="Word.Document.12">
                  <p:embed/>
                </p:oleObj>
              </mc:Choice>
              <mc:Fallback>
                <p:oleObj name="Документ" r:id="rId6" imgW="7085643" imgH="2342904" progId="Word.Document.12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108" y="1576336"/>
                        <a:ext cx="10647023" cy="33762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65340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9713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65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28800" y="0"/>
            <a:ext cx="100856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chemeClr val="bg1"/>
                </a:solidFill>
                <a:latin typeface="Arial" charset="0"/>
              </a:rPr>
              <a:t>Раздел </a:t>
            </a:r>
            <a:r>
              <a:rPr lang="en-US" sz="2600" b="1" dirty="0">
                <a:solidFill>
                  <a:schemeClr val="bg1"/>
                </a:solidFill>
                <a:latin typeface="Arial" charset="0"/>
              </a:rPr>
              <a:t>III</a:t>
            </a:r>
            <a:r>
              <a:rPr lang="ru-RU" sz="2600" b="1" dirty="0">
                <a:solidFill>
                  <a:schemeClr val="bg1"/>
                </a:solidFill>
                <a:latin typeface="Arial" charset="0"/>
              </a:rPr>
              <a:t> «Отдельные сведения о деятельности организации </a:t>
            </a:r>
            <a:r>
              <a:rPr lang="ru-RU" sz="2600" b="1" dirty="0" smtClean="0">
                <a:solidFill>
                  <a:schemeClr val="bg1"/>
                </a:solidFill>
                <a:latin typeface="Arial" charset="0"/>
              </a:rPr>
              <a:t>в </a:t>
            </a:r>
            <a:r>
              <a:rPr lang="ru-RU" sz="2600" b="1" dirty="0">
                <a:solidFill>
                  <a:schemeClr val="bg1"/>
                </a:solidFill>
                <a:latin typeface="Arial" charset="0"/>
              </a:rPr>
              <a:t>области инноваций, научных исследований и разработок» </a:t>
            </a:r>
          </a:p>
        </p:txBody>
      </p:sp>
      <p:sp>
        <p:nvSpPr>
          <p:cNvPr id="9" name="Содержимое 10"/>
          <p:cNvSpPr txBox="1">
            <a:spLocks/>
          </p:cNvSpPr>
          <p:nvPr/>
        </p:nvSpPr>
        <p:spPr bwMode="auto">
          <a:xfrm>
            <a:off x="901061" y="2579425"/>
            <a:ext cx="10696974" cy="105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4D26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Таблица 3 заполняется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</a:p>
          <a:p>
            <a:pPr marL="180000" marR="0" lvl="2" indent="-179388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если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основным видом экономической деятельности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организации является деятельность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области промышленности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разделы с 05 по 39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ОКРБ 005-2011);</a:t>
            </a:r>
          </a:p>
          <a:p>
            <a:pPr marL="180000" marR="0" lvl="2" indent="-179388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если организация в отчетном периоде осуществляла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затраты на продуктовые инновации и (или) инновации бизнес-процесса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одержимое 10"/>
          <p:cNvSpPr txBox="1">
            <a:spLocks/>
          </p:cNvSpPr>
          <p:nvPr/>
        </p:nvSpPr>
        <p:spPr bwMode="auto">
          <a:xfrm>
            <a:off x="901061" y="5187410"/>
            <a:ext cx="10416243" cy="109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4D26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Таблица 4 заполняется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</a:p>
          <a:p>
            <a:pPr marL="180000" marR="0" lvl="2" indent="-179388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вне зависимости от основного вида экономической деятельности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организации (т.е. основной вид эк. деятельности не обязательно должен классифицироваться в области промышленности);</a:t>
            </a:r>
          </a:p>
          <a:p>
            <a:pPr marL="180000" marR="0" lvl="2" indent="-179388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если организация в отчетном периоде осуществляла затраты на НИОКТР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990597"/>
              </p:ext>
            </p:extLst>
          </p:nvPr>
        </p:nvGraphicFramePr>
        <p:xfrm>
          <a:off x="1439065" y="1417387"/>
          <a:ext cx="9874816" cy="1305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0" name="Документ" r:id="rId6" imgW="7085643" imgH="936946" progId="Word.Document.12">
                  <p:embed/>
                </p:oleObj>
              </mc:Choice>
              <mc:Fallback>
                <p:oleObj name="Документ" r:id="rId6" imgW="7085643" imgH="9369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39065" y="1417387"/>
                        <a:ext cx="9874816" cy="1305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976854"/>
              </p:ext>
            </p:extLst>
          </p:nvPr>
        </p:nvGraphicFramePr>
        <p:xfrm>
          <a:off x="1405274" y="3581432"/>
          <a:ext cx="9912030" cy="1918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1" name="Документ" r:id="rId8" imgW="7015442" imgH="1406317" progId="Word.Document.12">
                  <p:embed/>
                </p:oleObj>
              </mc:Choice>
              <mc:Fallback>
                <p:oleObj name="Документ" r:id="rId8" imgW="7015442" imgH="14063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05274" y="3581432"/>
                        <a:ext cx="9912030" cy="1918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33260" y="1292662"/>
            <a:ext cx="4803516" cy="360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20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9900"/>
                </a:solidFill>
                <a:latin typeface="Arial" charset="0"/>
              </a:rPr>
              <a:t>Таблицы 3 и 4. Нюансы </a:t>
            </a:r>
          </a:p>
        </p:txBody>
      </p:sp>
    </p:spTree>
    <p:extLst>
      <p:ext uri="{BB962C8B-B14F-4D97-AF65-F5344CB8AC3E}">
        <p14:creationId xmlns:p14="http://schemas.microsoft.com/office/powerpoint/2010/main" val="33865340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66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18328" y="1684571"/>
            <a:ext cx="11132393" cy="412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0000" indent="-180000" algn="just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Wingdings" pitchFamily="2" charset="2"/>
              <a:buChar char="§"/>
              <a:tabLst>
                <a:tab pos="714375" algn="l"/>
              </a:tabLst>
            </a:pPr>
            <a:r>
              <a:rPr lang="ru-RU" sz="1900" dirty="0" smtClean="0">
                <a:solidFill>
                  <a:prstClr val="black"/>
                </a:solidFill>
                <a:latin typeface="Arial" charset="0"/>
              </a:rPr>
              <a:t>методология заполнения таблицы 3 по сравнению с отчетом по форме 4-у </a:t>
            </a:r>
            <a:r>
              <a:rPr lang="en-US" sz="1900" dirty="0" smtClean="0">
                <a:solidFill>
                  <a:prstClr val="black"/>
                </a:solidFill>
                <a:latin typeface="Arial" charset="0"/>
              </a:rPr>
              <a:t/>
            </a:r>
            <a:br>
              <a:rPr lang="en-US" sz="19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900" dirty="0" smtClean="0">
                <a:solidFill>
                  <a:prstClr val="black"/>
                </a:solidFill>
                <a:latin typeface="Arial" charset="0"/>
              </a:rPr>
              <a:t>за январь-сентябрь 2023 г. не изменена</a:t>
            </a:r>
          </a:p>
          <a:p>
            <a:pPr marL="180000" indent="-180000" algn="just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Wingdings" pitchFamily="2" charset="2"/>
              <a:buChar char="§"/>
              <a:tabLst>
                <a:tab pos="714375" algn="l"/>
              </a:tabLst>
            </a:pPr>
            <a:r>
              <a:rPr lang="ru-RU" sz="1900" b="1" dirty="0" smtClean="0">
                <a:solidFill>
                  <a:prstClr val="black"/>
                </a:solidFill>
                <a:latin typeface="Arial" charset="0"/>
              </a:rPr>
              <a:t>по </a:t>
            </a:r>
            <a:r>
              <a:rPr lang="ru-RU" sz="1900" b="1" dirty="0">
                <a:solidFill>
                  <a:prstClr val="black"/>
                </a:solidFill>
                <a:latin typeface="Arial" charset="0"/>
              </a:rPr>
              <a:t>строке 50 </a:t>
            </a:r>
            <a:r>
              <a:rPr lang="ru-RU" sz="1900" dirty="0">
                <a:solidFill>
                  <a:prstClr val="black"/>
                </a:solidFill>
                <a:latin typeface="Arial" charset="0"/>
              </a:rPr>
              <a:t>необходимо указать код «1», если </a:t>
            </a:r>
            <a:r>
              <a:rPr lang="ru-RU" sz="1900" dirty="0" smtClean="0">
                <a:solidFill>
                  <a:prstClr val="black"/>
                </a:solidFill>
                <a:latin typeface="Arial" charset="0"/>
              </a:rPr>
              <a:t>организация </a:t>
            </a:r>
            <a:r>
              <a:rPr lang="ru-RU" sz="1900" dirty="0" smtClean="0">
                <a:solidFill>
                  <a:srgbClr val="CC6600"/>
                </a:solidFill>
                <a:latin typeface="Arial" charset="0"/>
              </a:rPr>
              <a:t>в </a:t>
            </a:r>
            <a:r>
              <a:rPr lang="ru-RU" sz="1900" dirty="0">
                <a:solidFill>
                  <a:srgbClr val="CC6600"/>
                </a:solidFill>
                <a:latin typeface="Arial" charset="0"/>
              </a:rPr>
              <a:t>отчетном периоде осуществляла</a:t>
            </a:r>
            <a:r>
              <a:rPr lang="en-US" sz="1900" dirty="0">
                <a:solidFill>
                  <a:srgbClr val="CC6600"/>
                </a:solidFill>
                <a:latin typeface="Arial" charset="0"/>
              </a:rPr>
              <a:t> </a:t>
            </a:r>
            <a:r>
              <a:rPr lang="ru-RU" sz="1900" dirty="0">
                <a:solidFill>
                  <a:srgbClr val="CC6600"/>
                </a:solidFill>
                <a:latin typeface="Arial" charset="0"/>
              </a:rPr>
              <a:t>затраты на инновации</a:t>
            </a:r>
            <a:r>
              <a:rPr lang="ru-RU" sz="1900" dirty="0">
                <a:solidFill>
                  <a:prstClr val="black"/>
                </a:solidFill>
                <a:latin typeface="Arial" charset="0"/>
              </a:rPr>
              <a:t>: продуктовые инновации и (или) инновации бизнес-процесса</a:t>
            </a:r>
          </a:p>
          <a:p>
            <a:pPr marL="180000" indent="-180000" algn="just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Wingdings" pitchFamily="2" charset="2"/>
              <a:buChar char="§"/>
              <a:tabLst>
                <a:tab pos="714375" algn="l"/>
              </a:tabLst>
            </a:pPr>
            <a:r>
              <a:rPr lang="ru-RU" sz="1900" dirty="0">
                <a:solidFill>
                  <a:srgbClr val="CC6600"/>
                </a:solidFill>
                <a:latin typeface="Arial" charset="0"/>
              </a:rPr>
              <a:t>таблица 3 заполняется нарастающим итогом</a:t>
            </a:r>
          </a:p>
          <a:p>
            <a:pPr marL="720000" algn="just" fontAlgn="base">
              <a:spcBef>
                <a:spcPts val="1200"/>
              </a:spcBef>
            </a:pPr>
            <a:r>
              <a:rPr lang="ru-RU" sz="19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Например, затраты на осуществление инноваций организация осуществляла с апреля по сентябрь отчетного года. В данной ситуации таблицу 3  организация в форме 4-у за январь-март не заполняет, т.к. в январе-марте отчетного года не осуществлялись затраты на инновации. Таблицу 3 организация будет заполнять в форме 4-у за </a:t>
            </a:r>
            <a:r>
              <a:rPr lang="ru-RU" sz="19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январь-июнь, за </a:t>
            </a:r>
            <a:r>
              <a:rPr lang="ru-RU" sz="19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январь-сентябрь, за январь-декабрь, так как затраты на инновации осуществлялись с апреля отчетного года.</a:t>
            </a:r>
            <a:endParaRPr lang="ru-RU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96788" y="164141"/>
            <a:ext cx="103995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ru-RU" sz="2600" b="1" dirty="0">
                <a:solidFill>
                  <a:schemeClr val="bg1"/>
                </a:solidFill>
                <a:latin typeface="Arial" charset="0"/>
              </a:rPr>
              <a:t>Раздел </a:t>
            </a:r>
            <a:r>
              <a:rPr lang="en-US" sz="2600" b="1" dirty="0">
                <a:solidFill>
                  <a:schemeClr val="bg1"/>
                </a:solidFill>
                <a:latin typeface="Arial" charset="0"/>
              </a:rPr>
              <a:t>III</a:t>
            </a:r>
            <a:r>
              <a:rPr lang="ru-RU" sz="2600" b="1" dirty="0">
                <a:solidFill>
                  <a:schemeClr val="bg1"/>
                </a:solidFill>
                <a:latin typeface="Arial" charset="0"/>
              </a:rPr>
              <a:t> «Отдельные сведения о деятельности организации </a:t>
            </a:r>
            <a:r>
              <a:rPr lang="ru-RU" sz="2600" b="1" dirty="0" smtClean="0">
                <a:solidFill>
                  <a:schemeClr val="bg1"/>
                </a:solidFill>
                <a:latin typeface="Arial" charset="0"/>
              </a:rPr>
              <a:t>в </a:t>
            </a:r>
            <a:r>
              <a:rPr lang="ru-RU" sz="2600" b="1" dirty="0">
                <a:solidFill>
                  <a:schemeClr val="bg1"/>
                </a:solidFill>
                <a:latin typeface="Arial" charset="0"/>
              </a:rPr>
              <a:t>области инноваций, научных исследований и разработок</a:t>
            </a:r>
            <a:r>
              <a:rPr lang="ru-RU" sz="2600" b="1" dirty="0" smtClean="0">
                <a:solidFill>
                  <a:schemeClr val="bg1"/>
                </a:solidFill>
                <a:latin typeface="Arial" charset="0"/>
              </a:rPr>
              <a:t>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0325" y="1447308"/>
            <a:ext cx="5049530" cy="360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20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sz="2600" b="1" dirty="0">
                <a:solidFill>
                  <a:srgbClr val="009900"/>
                </a:solidFill>
                <a:latin typeface="Arial" charset="0"/>
              </a:rPr>
              <a:t>Таблица 3. Нюансы </a:t>
            </a:r>
          </a:p>
        </p:txBody>
      </p:sp>
    </p:spTree>
    <p:extLst>
      <p:ext uri="{BB962C8B-B14F-4D97-AF65-F5344CB8AC3E}">
        <p14:creationId xmlns:p14="http://schemas.microsoft.com/office/powerpoint/2010/main" val="33865340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67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37775" y="2062540"/>
            <a:ext cx="11194833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0000" indent="-180000" algn="just" eaLnBrk="0" fontAlgn="base" hangingPunct="0">
              <a:spcAft>
                <a:spcPts val="1200"/>
              </a:spcAft>
              <a:buClr>
                <a:srgbClr val="CC6600"/>
              </a:buClr>
              <a:buSzPct val="80000"/>
              <a:buFont typeface="Wingdings" pitchFamily="2" charset="2"/>
              <a:buChar char="§"/>
              <a:tabLst>
                <a:tab pos="714375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методология заполнения таблицы 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</a:rPr>
              <a:t>4</a:t>
            </a: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 по сравнению с отчетом по форме 4-у 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</a:rPr>
              <a:t/>
            </a:r>
            <a:br>
              <a:rPr lang="en-US" sz="20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за январь-сентябрь 2023 г. не изменена</a:t>
            </a:r>
          </a:p>
          <a:p>
            <a:pPr marL="180000" indent="-180000" algn="just" eaLnBrk="0" fontAlgn="base" hangingPunct="0">
              <a:spcAft>
                <a:spcPts val="1200"/>
              </a:spcAft>
              <a:buClr>
                <a:srgbClr val="CC6600"/>
              </a:buClr>
              <a:buSzPct val="80000"/>
              <a:buFont typeface="Wingdings" pitchFamily="2" charset="2"/>
              <a:buChar char="§"/>
              <a:tabLst>
                <a:tab pos="714375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таблицу 4 з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аполняет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организация, осуществляющая затраты на НИОКТР, используя различные источники финансирования, </a:t>
            </a: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вне зависимости принадлежат имущественные права на результаты НИОКТР организации или </a:t>
            </a: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нет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solidFill>
                <a:prstClr val="black"/>
              </a:solidFill>
              <a:latin typeface="Arial" charset="0"/>
            </a:endParaRPr>
          </a:p>
          <a:p>
            <a:pPr marL="180000" indent="-180000" algn="just" eaLnBrk="0" fontAlgn="base" hangingPunct="0">
              <a:spcAft>
                <a:spcPts val="1200"/>
              </a:spcAft>
              <a:buClr>
                <a:srgbClr val="CC6600"/>
              </a:buClr>
              <a:buSzPct val="80000"/>
              <a:buFont typeface="Wingdings" pitchFamily="2" charset="2"/>
              <a:buChar char="§"/>
              <a:tabLst>
                <a:tab pos="714375" algn="l"/>
              </a:tabLst>
            </a:pPr>
            <a:r>
              <a:rPr lang="ru-RU" sz="2000" dirty="0">
                <a:solidFill>
                  <a:prstClr val="black"/>
                </a:solidFill>
                <a:latin typeface="Arial" charset="0"/>
              </a:rPr>
              <a:t>по строкам 53 и 54 отражаются </a:t>
            </a:r>
            <a:r>
              <a:rPr lang="ru-RU" sz="2000" b="1" dirty="0">
                <a:solidFill>
                  <a:prstClr val="black"/>
                </a:solidFill>
                <a:latin typeface="Arial" charset="0"/>
              </a:rPr>
              <a:t>фактически произведенные затраты по незавершенным НИОКТР (их этапам),</a:t>
            </a:r>
            <a:r>
              <a:rPr lang="ru-RU" sz="2000" dirty="0">
                <a:solidFill>
                  <a:prstClr val="black"/>
                </a:solidFill>
                <a:latin typeface="Arial" charset="0"/>
              </a:rPr>
              <a:t> выполненным только собственными силами организации по договорам на выполнение НИОКТР </a:t>
            </a:r>
            <a:r>
              <a:rPr lang="ru-RU" sz="2000" b="1" dirty="0">
                <a:solidFill>
                  <a:prstClr val="black"/>
                </a:solidFill>
                <a:latin typeface="Arial" charset="0"/>
              </a:rPr>
              <a:t>без учета стоимости работ, выполненных соисполнителями </a:t>
            </a:r>
            <a:r>
              <a:rPr lang="ru-RU" sz="2000" dirty="0">
                <a:solidFill>
                  <a:prstClr val="black"/>
                </a:solidFill>
                <a:latin typeface="Arial" charset="0"/>
              </a:rPr>
              <a:t>по данным договорам, соответственно на начало отчетного периода и на конец отчетного периода </a:t>
            </a:r>
          </a:p>
          <a:p>
            <a:pPr marL="105750" algn="just" fontAlgn="base">
              <a:spcAft>
                <a:spcPts val="1800"/>
              </a:spcAft>
              <a:buClr>
                <a:srgbClr val="444D26"/>
              </a:buClr>
              <a:buSzPct val="80000"/>
            </a:pP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28549" y="164141"/>
            <a:ext cx="104268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ru-RU" sz="2600" b="1" dirty="0">
                <a:solidFill>
                  <a:schemeClr val="bg1"/>
                </a:solidFill>
                <a:latin typeface="Arial" charset="0"/>
              </a:rPr>
              <a:t>Раздел </a:t>
            </a:r>
            <a:r>
              <a:rPr lang="en-US" sz="2600" b="1" dirty="0">
                <a:solidFill>
                  <a:schemeClr val="bg1"/>
                </a:solidFill>
                <a:latin typeface="Arial" charset="0"/>
              </a:rPr>
              <a:t>III</a:t>
            </a:r>
            <a:r>
              <a:rPr lang="ru-RU" sz="2600" b="1" dirty="0">
                <a:solidFill>
                  <a:schemeClr val="bg1"/>
                </a:solidFill>
                <a:latin typeface="Arial" charset="0"/>
              </a:rPr>
              <a:t> «Отдельные сведения о деятельности организации </a:t>
            </a:r>
            <a:r>
              <a:rPr lang="ru-RU" sz="2600" b="1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ru-RU" sz="26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2600" b="1" dirty="0" smtClean="0">
                <a:solidFill>
                  <a:schemeClr val="bg1"/>
                </a:solidFill>
                <a:latin typeface="Arial" charset="0"/>
              </a:rPr>
              <a:t>в </a:t>
            </a:r>
            <a:r>
              <a:rPr lang="ru-RU" sz="2600" b="1" dirty="0">
                <a:solidFill>
                  <a:schemeClr val="bg1"/>
                </a:solidFill>
                <a:latin typeface="Arial" charset="0"/>
              </a:rPr>
              <a:t>области инноваций, научных исследований и разработок</a:t>
            </a:r>
            <a:r>
              <a:rPr lang="ru-RU" sz="2600" b="1" dirty="0" smtClean="0">
                <a:solidFill>
                  <a:schemeClr val="bg1"/>
                </a:solidFill>
                <a:latin typeface="Arial" charset="0"/>
              </a:rPr>
              <a:t>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0325" y="1583140"/>
            <a:ext cx="5931367" cy="360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20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sz="2600" b="1" dirty="0">
                <a:solidFill>
                  <a:srgbClr val="009900"/>
                </a:solidFill>
                <a:latin typeface="Arial" charset="0"/>
              </a:rPr>
              <a:t>Таблица 4. Нюансы </a:t>
            </a:r>
          </a:p>
        </p:txBody>
      </p:sp>
    </p:spTree>
    <p:extLst>
      <p:ext uri="{BB962C8B-B14F-4D97-AF65-F5344CB8AC3E}">
        <p14:creationId xmlns:p14="http://schemas.microsoft.com/office/powerpoint/2010/main" val="33865340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68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37775" y="2062540"/>
            <a:ext cx="11167537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0000" indent="-180000" algn="just" eaLnBrk="0" fontAlgn="base" hangingPunct="0">
              <a:spcAft>
                <a:spcPts val="1200"/>
              </a:spcAft>
              <a:buClr>
                <a:srgbClr val="CC6600"/>
              </a:buClr>
              <a:buSzPct val="80000"/>
              <a:buFont typeface="Wingdings" pitchFamily="2" charset="2"/>
              <a:buChar char="§"/>
              <a:tabLst>
                <a:tab pos="714375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методология заполнения таблицы 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</a:rPr>
              <a:t>4</a:t>
            </a: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 по сравнению с отчетом по форме 4-у 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</a:rPr>
              <a:t/>
            </a:r>
            <a:br>
              <a:rPr lang="en-US" sz="20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за январь-сентябрь 2023 г. не изменена</a:t>
            </a:r>
          </a:p>
          <a:p>
            <a:pPr marL="180000" indent="-180000" algn="just" eaLnBrk="0" fontAlgn="base" hangingPunct="0">
              <a:spcAft>
                <a:spcPts val="1200"/>
              </a:spcAft>
              <a:buClr>
                <a:srgbClr val="CC6600"/>
              </a:buClr>
              <a:buSzPct val="80000"/>
              <a:buFont typeface="Wingdings" pitchFamily="2" charset="2"/>
              <a:buChar char="§"/>
              <a:tabLst>
                <a:tab pos="714375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таблицу 4 з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аполняет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организация, осуществляющая затраты на НИОКТР, используя различные источники финансирования, </a:t>
            </a: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вне зависимости принадлежат имущественные права на результаты НИОКТР организации или </a:t>
            </a: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нет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solidFill>
                <a:prstClr val="black"/>
              </a:solidFill>
              <a:latin typeface="Arial" charset="0"/>
            </a:endParaRPr>
          </a:p>
          <a:p>
            <a:pPr marL="180000" indent="-180000" algn="just" eaLnBrk="0" fontAlgn="base" hangingPunct="0">
              <a:spcAft>
                <a:spcPts val="1200"/>
              </a:spcAft>
              <a:buClr>
                <a:srgbClr val="CC6600"/>
              </a:buClr>
              <a:buSzPct val="80000"/>
              <a:buFont typeface="Wingdings" pitchFamily="2" charset="2"/>
              <a:buChar char="§"/>
              <a:tabLst>
                <a:tab pos="714375" algn="l"/>
              </a:tabLst>
            </a:pPr>
            <a:r>
              <a:rPr lang="ru-RU" sz="2000" dirty="0">
                <a:solidFill>
                  <a:prstClr val="black"/>
                </a:solidFill>
                <a:latin typeface="Arial" charset="0"/>
              </a:rPr>
              <a:t>по строкам 53 и 54 отражаются </a:t>
            </a:r>
            <a:r>
              <a:rPr lang="ru-RU" sz="2000" b="1" dirty="0">
                <a:solidFill>
                  <a:prstClr val="black"/>
                </a:solidFill>
                <a:latin typeface="Arial" charset="0"/>
              </a:rPr>
              <a:t>фактически произведенные затраты по незавершенным НИОКТР (их этапам),</a:t>
            </a:r>
            <a:r>
              <a:rPr lang="ru-RU" sz="2000" dirty="0">
                <a:solidFill>
                  <a:prstClr val="black"/>
                </a:solidFill>
                <a:latin typeface="Arial" charset="0"/>
              </a:rPr>
              <a:t> выполненным только собственными силами организации по договорам на выполнение НИОКТР </a:t>
            </a:r>
            <a:r>
              <a:rPr lang="ru-RU" sz="2000" b="1" dirty="0">
                <a:solidFill>
                  <a:prstClr val="black"/>
                </a:solidFill>
                <a:latin typeface="Arial" charset="0"/>
              </a:rPr>
              <a:t>без учета стоимости работ, выполненных соисполнителями </a:t>
            </a:r>
            <a:r>
              <a:rPr lang="ru-RU" sz="2000" dirty="0">
                <a:solidFill>
                  <a:prstClr val="black"/>
                </a:solidFill>
                <a:latin typeface="Arial" charset="0"/>
              </a:rPr>
              <a:t>по данным договорам, соответственно на начало отчетного периода и на конец отчетного периода </a:t>
            </a:r>
          </a:p>
          <a:p>
            <a:pPr marL="105750" algn="just" fontAlgn="base">
              <a:spcAft>
                <a:spcPts val="1800"/>
              </a:spcAft>
              <a:buClr>
                <a:srgbClr val="444D26"/>
              </a:buClr>
              <a:buSzPct val="80000"/>
            </a:pP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65027" y="164141"/>
            <a:ext cx="1052697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ru-RU" sz="2600" b="1" dirty="0">
                <a:solidFill>
                  <a:schemeClr val="bg1"/>
                </a:solidFill>
                <a:latin typeface="Arial" charset="0"/>
              </a:rPr>
              <a:t>Раздел </a:t>
            </a:r>
            <a:r>
              <a:rPr lang="en-US" sz="2600" b="1" dirty="0">
                <a:solidFill>
                  <a:schemeClr val="bg1"/>
                </a:solidFill>
                <a:latin typeface="Arial" charset="0"/>
              </a:rPr>
              <a:t>III</a:t>
            </a:r>
            <a:r>
              <a:rPr lang="ru-RU" sz="2600" b="1" dirty="0">
                <a:solidFill>
                  <a:schemeClr val="bg1"/>
                </a:solidFill>
                <a:latin typeface="Arial" charset="0"/>
              </a:rPr>
              <a:t> «Отдельные сведения о деятельности организации </a:t>
            </a:r>
            <a:r>
              <a:rPr lang="ru-RU" sz="2600" b="1" dirty="0" smtClean="0">
                <a:solidFill>
                  <a:schemeClr val="bg1"/>
                </a:solidFill>
                <a:latin typeface="Arial" charset="0"/>
              </a:rPr>
              <a:t>в </a:t>
            </a:r>
            <a:r>
              <a:rPr lang="ru-RU" sz="2600" b="1" dirty="0">
                <a:solidFill>
                  <a:schemeClr val="bg1"/>
                </a:solidFill>
                <a:latin typeface="Arial" charset="0"/>
              </a:rPr>
              <a:t>области инноваций, научных исследований и разработок</a:t>
            </a:r>
            <a:r>
              <a:rPr lang="ru-RU" sz="2600" b="1" dirty="0" smtClean="0">
                <a:solidFill>
                  <a:schemeClr val="bg1"/>
                </a:solidFill>
                <a:latin typeface="Arial" charset="0"/>
              </a:rPr>
              <a:t>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0325" y="1514901"/>
            <a:ext cx="5645116" cy="360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20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sz="2600" b="1" dirty="0">
                <a:solidFill>
                  <a:srgbClr val="009900"/>
                </a:solidFill>
                <a:latin typeface="Arial" charset="0"/>
              </a:rPr>
              <a:t>Таблица 4. Нюансы </a:t>
            </a:r>
          </a:p>
        </p:txBody>
      </p:sp>
    </p:spTree>
    <p:extLst>
      <p:ext uri="{BB962C8B-B14F-4D97-AF65-F5344CB8AC3E}">
        <p14:creationId xmlns:p14="http://schemas.microsoft.com/office/powerpoint/2010/main" val="33865340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7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69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4054" y="1355679"/>
            <a:ext cx="7619166" cy="379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9900"/>
                </a:solidFill>
                <a:latin typeface="Arial" charset="0"/>
              </a:rPr>
              <a:t>Арифметический и логический контроль </a:t>
            </a:r>
            <a:endParaRPr lang="ru-RU" sz="2600" dirty="0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65940" y="1706744"/>
            <a:ext cx="11032095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9388" indent="-179388" algn="just" eaLnBrk="0" fontAlgn="base" hangingPunct="0">
              <a:spcBef>
                <a:spcPts val="12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</a:pPr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charset="0"/>
              </a:rPr>
              <a:t>в главе 5 Указаний </a:t>
            </a:r>
            <a:r>
              <a:rPr lang="ru-RU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charset="0"/>
              </a:rPr>
              <a:t>приведены основные арифметические и логические контроли, которые необходимо соблюдать при отражении первичных статистических данных в форме 4-у </a:t>
            </a:r>
          </a:p>
          <a:p>
            <a:pPr marL="179388" indent="-179388" algn="just" eaLnBrk="0" fontAlgn="base" hangingPunct="0">
              <a:spcBef>
                <a:spcPts val="12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Arial" charset="0"/>
              </a:rPr>
              <a:t>для отчета за январь-декабрь 2023 год контроли актуализированы</a:t>
            </a:r>
          </a:p>
          <a:p>
            <a:pPr marL="179388" indent="-179388" algn="just" eaLnBrk="0" fontAlgn="base" hangingPunct="0">
              <a:spcBef>
                <a:spcPts val="12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п</a:t>
            </a:r>
            <a:r>
              <a:rPr lang="x-none" smtClean="0">
                <a:solidFill>
                  <a:prstClr val="black"/>
                </a:solidFill>
                <a:latin typeface="Arial" charset="0"/>
              </a:rPr>
              <a:t>ри </a:t>
            </a: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представлении формы 4-у в виде электронного документа </a:t>
            </a:r>
            <a:r>
              <a:rPr lang="x-none" smtClean="0">
                <a:solidFill>
                  <a:prstClr val="black"/>
                </a:solidFill>
                <a:latin typeface="Arial" charset="0"/>
              </a:rPr>
              <a:t>необходимые формулы контролей встроены в макет форм</a:t>
            </a: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ы</a:t>
            </a:r>
            <a:r>
              <a:rPr lang="x-none" smtClean="0">
                <a:solidFill>
                  <a:prstClr val="black"/>
                </a:solidFill>
                <a:latin typeface="Arial" charset="0"/>
              </a:rPr>
              <a:t>, размещаем</a:t>
            </a: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ой </a:t>
            </a:r>
            <a:r>
              <a:rPr lang="x-none" smtClean="0">
                <a:solidFill>
                  <a:prstClr val="black"/>
                </a:solidFill>
                <a:latin typeface="Arial" charset="0"/>
              </a:rPr>
              <a:t>на принимающем центре </a:t>
            </a: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Е</a:t>
            </a:r>
            <a:r>
              <a:rPr lang="x-none" smtClean="0">
                <a:solidFill>
                  <a:prstClr val="black"/>
                </a:solidFill>
                <a:latin typeface="Arial" charset="0"/>
              </a:rPr>
              <a:t>диной информационной системы государственной статистики</a:t>
            </a: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 Республики Беларусь (ЕИСГС) </a:t>
            </a:r>
          </a:p>
          <a:p>
            <a:pPr marL="179388" indent="-179388" algn="just" eaLnBrk="0" fontAlgn="base" hangingPunct="0">
              <a:spcBef>
                <a:spcPts val="12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в ЕИСГС предусмотрены обязательные и рекомендательные контроли </a:t>
            </a:r>
          </a:p>
          <a:p>
            <a:pPr marL="179388" indent="-179388" algn="just" eaLnBrk="0" fontAlgn="base" hangingPunct="0">
              <a:spcBef>
                <a:spcPts val="12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при несоблюдении обязательных контролей отправка отчета блокируется – респонденту необходимо сделать корректировку отчета</a:t>
            </a:r>
          </a:p>
          <a:p>
            <a:pPr marL="179388" indent="-179388" algn="just" eaLnBrk="0" fontAlgn="base" hangingPunct="0">
              <a:spcBef>
                <a:spcPts val="12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при несоблюдении рекомендательных контролей отчет может быть отправлен – респондент может привести пояснения к контролю с целью минимизации количества запросов от специалистов органов государственной статистики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534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07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774470" y="312577"/>
            <a:ext cx="8229600" cy="562514"/>
          </a:xfrm>
          <a:prstGeom prst="rect">
            <a:avLst/>
          </a:prstGeom>
          <a:ln>
            <a:noFill/>
          </a:ln>
          <a:effectLst>
            <a:outerShdw blurRad="25400" dist="25400" dir="2400000" algn="ctr" rotWithShape="0">
              <a:sysClr val="windowText" lastClr="000000">
                <a:lumMod val="65000"/>
                <a:lumOff val="35000"/>
                <a:alpha val="71000"/>
              </a:sys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DD7E0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Цель принятия постановления № 144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500063" y="1832911"/>
            <a:ext cx="11291603" cy="3746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Постановление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Белстата от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 ноября 2023 г. №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144 принято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 целях совершенствования порядка отражения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респондентами первичных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статистических данных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об объеме производства и отгрузки продукции (работ, услуг).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Форма 4-у и Указания по ее заполнению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приведены в соответствие с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</a:p>
          <a:p>
            <a:pPr marL="0" marR="0" lvl="0" indent="-1809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DD7E0E"/>
              </a:buClr>
              <a:buSzPct val="100000"/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Законом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Республики Беларусь от 11 октября 2022 г. №210-З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/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«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Об изменении законов по вопросам бухгалтерского учета и отчетности»;</a:t>
            </a:r>
          </a:p>
          <a:p>
            <a:pPr marL="0" marR="0" lvl="0" indent="-1809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DD7E0E"/>
              </a:buClr>
              <a:buSzPct val="100000"/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Законом Республики Беларусь от 30 декабря 2022 г. №283-З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/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ru-RU" b="0" i="0" u="none" strike="noStrike" kern="1200" cap="none" spc="-3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«</a:t>
            </a:r>
            <a:r>
              <a:rPr kumimoji="0" lang="ru-RU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Об изменении Закона Республики Беларусь «О государственной статистике»; </a:t>
            </a:r>
          </a:p>
          <a:p>
            <a:pPr marL="0" marR="0" lvl="0" indent="-1809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DD7E0E"/>
              </a:buClr>
              <a:buSzPct val="100000"/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постановлением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Белстата от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24 марта 2023 г. № 11 «Об изменении постановления Национального статистического комитета Республики Беларусь от 28 августа 2015 г.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№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 100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»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542925" marR="0" lvl="0" indent="-180975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DD7E0E"/>
              </a:buClr>
              <a:buSzPct val="100000"/>
              <a:buFont typeface="Wingdings" pitchFamily="2" charset="2"/>
              <a:buChar char="§"/>
              <a:tabLst>
                <a:tab pos="542925" algn="l"/>
              </a:tabLst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18000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lt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38254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70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52525" y="1558612"/>
            <a:ext cx="6502393" cy="379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9900"/>
                </a:solidFill>
                <a:latin typeface="Arial" charset="0"/>
              </a:rPr>
              <a:t>Приложение к Указаниям</a:t>
            </a:r>
            <a:endParaRPr lang="ru-RU" sz="2600" dirty="0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152525" y="2343046"/>
            <a:ext cx="1032524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9388" indent="-179388" algn="just" eaLnBrk="0" fontAlgn="base" hangingPunct="0">
              <a:spcAft>
                <a:spcPts val="240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</a:pPr>
            <a:r>
              <a:rPr lang="ru-RU" sz="2200" b="1" dirty="0" smtClean="0">
                <a:solidFill>
                  <a:prstClr val="black"/>
                </a:solidFill>
                <a:latin typeface="Arial" charset="0"/>
              </a:rPr>
              <a:t>Приложение</a:t>
            </a:r>
            <a:r>
              <a:rPr lang="ru-RU" sz="22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Arial" charset="0"/>
              </a:rPr>
              <a:t>к Указаниям приведено в соответствие с </a:t>
            </a:r>
            <a:r>
              <a:rPr lang="ru-RU" sz="2200" dirty="0" smtClean="0">
                <a:solidFill>
                  <a:prstClr val="black"/>
                </a:solidFill>
                <a:latin typeface="Arial" charset="0"/>
              </a:rPr>
              <a:t>постановлением </a:t>
            </a:r>
            <a:r>
              <a:rPr lang="ru-RU" sz="2200" dirty="0">
                <a:solidFill>
                  <a:prstClr val="black"/>
                </a:solidFill>
                <a:latin typeface="Arial" charset="0"/>
              </a:rPr>
              <a:t>Белстата от 24 марта 2023 г. № 11 «Об изменении постановления Национального статистического комитета Республики Беларусь </a:t>
            </a:r>
            <a:r>
              <a:rPr lang="ru-RU" sz="2200" dirty="0" smtClean="0">
                <a:solidFill>
                  <a:prstClr val="black"/>
                </a:solidFill>
                <a:latin typeface="Arial" charset="0"/>
              </a:rPr>
              <a:t/>
            </a:r>
            <a:br>
              <a:rPr lang="ru-RU" sz="22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2200" dirty="0" smtClean="0">
                <a:solidFill>
                  <a:prstClr val="black"/>
                </a:solidFill>
                <a:latin typeface="Arial" charset="0"/>
              </a:rPr>
              <a:t>от </a:t>
            </a:r>
            <a:r>
              <a:rPr lang="ru-RU" sz="2200" dirty="0">
                <a:solidFill>
                  <a:prstClr val="black"/>
                </a:solidFill>
                <a:latin typeface="Arial" charset="0"/>
              </a:rPr>
              <a:t>28 августа 2015 г. № 100</a:t>
            </a:r>
            <a:r>
              <a:rPr lang="ru-RU" sz="2200" dirty="0" smtClean="0">
                <a:solidFill>
                  <a:prstClr val="black"/>
                </a:solidFill>
                <a:latin typeface="Arial" charset="0"/>
              </a:rPr>
              <a:t>».</a:t>
            </a:r>
            <a:endParaRPr lang="ru-RU" sz="2200" dirty="0">
              <a:solidFill>
                <a:prstClr val="black"/>
              </a:solidFill>
              <a:latin typeface="Arial" charset="0"/>
            </a:endParaRPr>
          </a:p>
          <a:p>
            <a:pPr marL="179388" indent="-179388" algn="just" eaLnBrk="0" fontAlgn="base" hangingPunct="0">
              <a:spcAft>
                <a:spcPts val="240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</a:pPr>
            <a:r>
              <a:rPr lang="ru-RU" sz="2200" dirty="0" smtClean="0">
                <a:solidFill>
                  <a:prstClr val="black"/>
                </a:solidFill>
                <a:latin typeface="Arial" charset="0"/>
              </a:rPr>
              <a:t>иные </a:t>
            </a:r>
            <a:r>
              <a:rPr lang="ru-RU" sz="2200" dirty="0">
                <a:solidFill>
                  <a:prstClr val="black"/>
                </a:solidFill>
                <a:latin typeface="Arial" charset="0"/>
              </a:rPr>
              <a:t>изменения в Указаниях носят </a:t>
            </a:r>
            <a:r>
              <a:rPr lang="ru-RU" sz="2200" b="1" dirty="0">
                <a:solidFill>
                  <a:prstClr val="black"/>
                </a:solidFill>
                <a:latin typeface="Arial" charset="0"/>
              </a:rPr>
              <a:t>редакционный характер</a:t>
            </a:r>
            <a:r>
              <a:rPr lang="ru-RU" sz="2200" dirty="0">
                <a:solidFill>
                  <a:prstClr val="black"/>
                </a:solidFill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653400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29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" y="3858308"/>
            <a:ext cx="639148" cy="659602"/>
          </a:xfrm>
          <a:prstGeom prst="rect">
            <a:avLst/>
          </a:prstGeom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7014948" y="3581486"/>
            <a:ext cx="466753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246050, г. Гомель, просп. Ленина, 6</a:t>
            </a: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7014948" y="4480574"/>
            <a:ext cx="401782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gomel@belstat.gov.by</a:t>
            </a:r>
            <a:endParaRPr lang="ru-RU" sz="24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7014948" y="4052541"/>
            <a:ext cx="3670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8 0232 53 58 02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0687" y="3895799"/>
            <a:ext cx="487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ГЛАВНОЕ СТАТИСТИЧЕСКОЕ УПРАВЛЕНИЕ 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ГОМЕЛЬСКОЙ ОБЛАСТИ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8233" y="1392072"/>
            <a:ext cx="89256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144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08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928" y="1475357"/>
            <a:ext cx="105956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положения. Изменения</a:t>
            </a:r>
            <a:endParaRPr lang="ru-RU" sz="30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945481" y="226105"/>
            <a:ext cx="8301039" cy="778073"/>
          </a:xfrm>
          <a:prstGeom prst="rect">
            <a:avLst/>
          </a:prstGeom>
          <a:ln>
            <a:noFill/>
          </a:ln>
          <a:effectLst>
            <a:outerShdw blurRad="25400" dist="25400" dir="2400000" algn="ctr" rotWithShape="0">
              <a:sysClr val="windowText" lastClr="000000">
                <a:lumMod val="65000"/>
                <a:lumOff val="35000"/>
                <a:alpha val="71000"/>
              </a:sys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DD7E0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Актуальные изменения. 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На что необходимо обратить внимание.  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1" name="Содержимое 10"/>
          <p:cNvSpPr txBox="1">
            <a:spLocks/>
          </p:cNvSpPr>
          <p:nvPr/>
        </p:nvSpPr>
        <p:spPr bwMode="auto">
          <a:xfrm>
            <a:off x="494180" y="2032114"/>
            <a:ext cx="11162203" cy="322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0" algn="l"/>
              </a:tabLst>
              <a:defRPr/>
            </a:pPr>
            <a:r>
              <a:rPr lang="ru-RU" sz="2000" dirty="0" smtClean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статистических целей введено понятие </a:t>
            </a:r>
            <a:r>
              <a:rPr lang="ru-RU" sz="2000" b="1" dirty="0" smtClean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обособленное </a:t>
            </a:r>
            <a:r>
              <a:rPr lang="ru-RU" sz="2000" b="1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подразделение юридического лица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филиал, представительство или иное обособленное подразделение юридического лица, расположенное вне места его нахождения, осуществляющее в соответствии с учетной политикой этого юридического лица ведение бухгалтерского учета с определением финансового результата по своей деятельности и которому для совершения операций юридическим лицом открыт текущий (расчетный) банковский счет с предоставлением права распоряжаться денежными средствами на счете должностным лицам этого обособленного подразделения на основании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доверенности. </a:t>
            </a:r>
          </a:p>
          <a:p>
            <a:pPr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0" algn="l"/>
              </a:tabLst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(ч.4 п.2 Инструкции о порядке представления первичных статистических данных №100)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0" algn="l"/>
              </a:tabLs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обособленным подразделениям, находящимся за пределами территории Республики Беларусь, в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отчете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отражаются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0" algn="l"/>
              </a:tabLst>
              <a:defRPr/>
            </a:pPr>
            <a:endParaRPr lang="ru-RU" sz="1200" dirty="0">
              <a:solidFill>
                <a:srgbClr val="0070C0"/>
              </a:solidFill>
              <a:latin typeface="Arial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382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4087325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ГЛАВНОЕ СТАТИСТИЧЕСКОЕ УПРАВЛЕНИЕ </a:t>
            </a:r>
          </a:p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Roboto Condensed" panose="02000000000000000000" pitchFamily="2" charset="0"/>
              </a:rPr>
              <a:t>ГОМЕЛЬСКОЙ ОБЛАСТИ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09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92635" y="433446"/>
            <a:ext cx="83010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положения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одержимое 10"/>
          <p:cNvSpPr txBox="1">
            <a:spLocks/>
          </p:cNvSpPr>
          <p:nvPr/>
        </p:nvSpPr>
        <p:spPr bwMode="auto">
          <a:xfrm>
            <a:off x="811213" y="1818123"/>
            <a:ext cx="10884917" cy="375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целях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заполнения формы 4-у </a:t>
            </a:r>
            <a:b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</a:t>
            </a:r>
            <a:r>
              <a:rPr lang="ru-RU" sz="2400" b="1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структурным подразделением понимается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60000" indent="-180000" algn="just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любое подразделение организации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(отделение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завод, цех, мастерская, магазин, столовая, общежитие, санаторий, оздоровительный лагерь, бригада и тому подобное) </a:t>
            </a:r>
          </a:p>
          <a:p>
            <a:pPr marL="360000" indent="-180000" algn="just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месту нахождения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которого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оборудованы рабочие места, производится продукция, выполняются работы, оказываются услуги и признанное таковым в соответствии с учредительными либо иными организационно-распорядительными документами. </a:t>
            </a:r>
            <a:endParaRPr lang="ru-RU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endParaRPr lang="ru-RU" sz="16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3825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6510</Words>
  <Application>Microsoft Office PowerPoint</Application>
  <PresentationFormat>Произвольный</PresentationFormat>
  <Paragraphs>891</Paragraphs>
  <Slides>71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71</vt:i4>
      </vt:variant>
    </vt:vector>
  </HeadingPairs>
  <TitlesOfParts>
    <vt:vector size="74" baseType="lpstr">
      <vt:lpstr>Тема Office</vt:lpstr>
      <vt:lpstr>Документ</vt:lpstr>
      <vt:lpstr>Document</vt:lpstr>
      <vt:lpstr>Презентация PowerPoint</vt:lpstr>
      <vt:lpstr>Начиная с отчета за 2023 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Борисенко Екатерина Александровна</cp:lastModifiedBy>
  <cp:revision>120</cp:revision>
  <dcterms:created xsi:type="dcterms:W3CDTF">2024-01-02T12:50:44Z</dcterms:created>
  <dcterms:modified xsi:type="dcterms:W3CDTF">2024-03-15T08:26:04Z</dcterms:modified>
</cp:coreProperties>
</file>