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3" r:id="rId4"/>
    <p:sldId id="264" r:id="rId5"/>
    <p:sldId id="258" r:id="rId6"/>
    <p:sldId id="265" r:id="rId7"/>
    <p:sldId id="257" r:id="rId8"/>
    <p:sldId id="277" r:id="rId9"/>
    <p:sldId id="267" r:id="rId10"/>
    <p:sldId id="276" r:id="rId11"/>
    <p:sldId id="261" r:id="rId12"/>
    <p:sldId id="268" r:id="rId13"/>
    <p:sldId id="271" r:id="rId14"/>
    <p:sldId id="272" r:id="rId15"/>
    <p:sldId id="278" r:id="rId16"/>
    <p:sldId id="273" r:id="rId17"/>
    <p:sldId id="274" r:id="rId18"/>
    <p:sldId id="262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0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810" y="-4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7C1152-7520-435C-8EF8-CAFB6BE2137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331838F-13D2-45DD-9F33-825B1B6632AB}">
      <dgm:prSet phldrT="[Текст]" custT="1"/>
      <dgm:spPr/>
      <dgm:t>
        <a:bodyPr/>
        <a:lstStyle/>
        <a:p>
          <a:r>
            <a:rPr lang="ru-RU" sz="15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Счет 01«Основные средства»</a:t>
          </a:r>
          <a:endParaRPr lang="ru-RU" sz="15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B746AE9-DEBA-4C03-ABC4-6AA78FB669B2}" type="parTrans" cxnId="{886FA2C2-4056-4324-A38A-0F79EB8EB0F5}">
      <dgm:prSet/>
      <dgm:spPr/>
      <dgm:t>
        <a:bodyPr/>
        <a:lstStyle/>
        <a:p>
          <a:endParaRPr lang="ru-RU"/>
        </a:p>
      </dgm:t>
    </dgm:pt>
    <dgm:pt modelId="{B0AE56DB-9C54-49D7-88E3-C70B39B69DF8}" type="sibTrans" cxnId="{886FA2C2-4056-4324-A38A-0F79EB8EB0F5}">
      <dgm:prSet/>
      <dgm:spPr/>
      <dgm:t>
        <a:bodyPr/>
        <a:lstStyle/>
        <a:p>
          <a:endParaRPr lang="ru-RU"/>
        </a:p>
      </dgm:t>
    </dgm:pt>
    <dgm:pt modelId="{687C3EA6-CAE3-4F7C-A79A-DD83C86993C7}">
      <dgm:prSet phldrT="[Текст]" custT="1"/>
      <dgm:spPr/>
      <dgm:t>
        <a:bodyPr/>
        <a:lstStyle/>
        <a:p>
          <a:r>
            <a:rPr lang="ru-RU" sz="15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Счет 07 «Оборудование к установке»</a:t>
          </a:r>
          <a:endParaRPr lang="ru-RU" sz="15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55C8C25-57FC-41CB-A038-FC81E3148706}" type="parTrans" cxnId="{50D91E11-1EBF-428B-A765-1761A22BFE97}">
      <dgm:prSet/>
      <dgm:spPr/>
      <dgm:t>
        <a:bodyPr/>
        <a:lstStyle/>
        <a:p>
          <a:endParaRPr lang="ru-RU"/>
        </a:p>
      </dgm:t>
    </dgm:pt>
    <dgm:pt modelId="{C625971F-6F11-4829-BCC1-3322E9940403}" type="sibTrans" cxnId="{50D91E11-1EBF-428B-A765-1761A22BFE97}">
      <dgm:prSet/>
      <dgm:spPr/>
      <dgm:t>
        <a:bodyPr/>
        <a:lstStyle/>
        <a:p>
          <a:endParaRPr lang="ru-RU"/>
        </a:p>
      </dgm:t>
    </dgm:pt>
    <dgm:pt modelId="{EEC0ED2C-FFC1-4A56-8C5E-41B5076B87F4}">
      <dgm:prSet phldrT="[Текст]" custT="1"/>
      <dgm:spPr/>
      <dgm:t>
        <a:bodyPr/>
        <a:lstStyle/>
        <a:p>
          <a:r>
            <a:rPr lang="ru-RU" sz="15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Счет 08 «Вложения в долгосрочные активы»</a:t>
          </a:r>
          <a:endParaRPr lang="ru-RU" sz="15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D828D09-9ADB-4F79-A16A-97E4215A2086}" type="parTrans" cxnId="{AA33C3AE-0FEF-488E-916E-74D79A6F089B}">
      <dgm:prSet/>
      <dgm:spPr/>
      <dgm:t>
        <a:bodyPr/>
        <a:lstStyle/>
        <a:p>
          <a:endParaRPr lang="ru-RU"/>
        </a:p>
      </dgm:t>
    </dgm:pt>
    <dgm:pt modelId="{470D222D-8C36-4460-AF6A-1E464FCDACDD}" type="sibTrans" cxnId="{AA33C3AE-0FEF-488E-916E-74D79A6F089B}">
      <dgm:prSet/>
      <dgm:spPr/>
      <dgm:t>
        <a:bodyPr/>
        <a:lstStyle/>
        <a:p>
          <a:endParaRPr lang="ru-RU"/>
        </a:p>
      </dgm:t>
    </dgm:pt>
    <dgm:pt modelId="{C8D610B2-9770-4677-9FDE-4E399901B7BC}">
      <dgm:prSet custT="1"/>
      <dgm:spPr/>
      <dgm:t>
        <a:bodyPr/>
        <a:lstStyle/>
        <a:p>
          <a:r>
            <a:rPr lang="ru-RU" sz="1500" dirty="0" smtClean="0"/>
            <a:t>счета 08 «Вложения в долгосрочные активы», субсчета «Затраты, понесенные до начала выполнения строительно-монтажных работ</a:t>
          </a:r>
          <a:r>
            <a:rPr lang="ru-RU" sz="1500" dirty="0" smtClean="0"/>
            <a:t>»</a:t>
          </a:r>
          <a:endParaRPr lang="ru-RU" sz="15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478310D-CF02-4017-AB08-9D29165CAAEF}" type="parTrans" cxnId="{00AB141F-D023-40E4-B486-7E08D55CF5AB}">
      <dgm:prSet/>
      <dgm:spPr/>
      <dgm:t>
        <a:bodyPr/>
        <a:lstStyle/>
        <a:p>
          <a:endParaRPr lang="ru-RU"/>
        </a:p>
      </dgm:t>
    </dgm:pt>
    <dgm:pt modelId="{8DD5753B-3A34-4DDB-97CD-A8A4CFE39CC1}" type="sibTrans" cxnId="{00AB141F-D023-40E4-B486-7E08D55CF5AB}">
      <dgm:prSet/>
      <dgm:spPr/>
      <dgm:t>
        <a:bodyPr/>
        <a:lstStyle/>
        <a:p>
          <a:endParaRPr lang="ru-RU"/>
        </a:p>
      </dgm:t>
    </dgm:pt>
    <dgm:pt modelId="{FEFEF25D-C489-4568-AF35-8BC8EC8138D0}" type="pres">
      <dgm:prSet presAssocID="{0B7C1152-7520-435C-8EF8-CAFB6BE2137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89ABB57-8596-49D9-A334-144CFA7EFB92}" type="pres">
      <dgm:prSet presAssocID="{0B7C1152-7520-435C-8EF8-CAFB6BE21377}" presName="Name1" presStyleCnt="0"/>
      <dgm:spPr/>
    </dgm:pt>
    <dgm:pt modelId="{5D1149FE-2E97-4613-B0E9-E3EF050210E8}" type="pres">
      <dgm:prSet presAssocID="{0B7C1152-7520-435C-8EF8-CAFB6BE21377}" presName="cycle" presStyleCnt="0"/>
      <dgm:spPr/>
    </dgm:pt>
    <dgm:pt modelId="{E63B68AB-A06C-4439-82D5-5DF3BAA8EA87}" type="pres">
      <dgm:prSet presAssocID="{0B7C1152-7520-435C-8EF8-CAFB6BE21377}" presName="srcNode" presStyleLbl="node1" presStyleIdx="0" presStyleCnt="4"/>
      <dgm:spPr/>
    </dgm:pt>
    <dgm:pt modelId="{9D0ABD7E-5CF8-4E79-AA2E-4647ED24299C}" type="pres">
      <dgm:prSet presAssocID="{0B7C1152-7520-435C-8EF8-CAFB6BE21377}" presName="conn" presStyleLbl="parChTrans1D2" presStyleIdx="0" presStyleCnt="1"/>
      <dgm:spPr/>
      <dgm:t>
        <a:bodyPr/>
        <a:lstStyle/>
        <a:p>
          <a:endParaRPr lang="ru-RU"/>
        </a:p>
      </dgm:t>
    </dgm:pt>
    <dgm:pt modelId="{C50BC35D-B544-4AE3-BFD6-21530D2F7E3C}" type="pres">
      <dgm:prSet presAssocID="{0B7C1152-7520-435C-8EF8-CAFB6BE21377}" presName="extraNode" presStyleLbl="node1" presStyleIdx="0" presStyleCnt="4"/>
      <dgm:spPr/>
    </dgm:pt>
    <dgm:pt modelId="{75DECFEA-7E56-449A-A109-6A1D93D5F031}" type="pres">
      <dgm:prSet presAssocID="{0B7C1152-7520-435C-8EF8-CAFB6BE21377}" presName="dstNode" presStyleLbl="node1" presStyleIdx="0" presStyleCnt="4"/>
      <dgm:spPr/>
    </dgm:pt>
    <dgm:pt modelId="{16EEBB06-4FFE-42E9-8774-15F511CE6926}" type="pres">
      <dgm:prSet presAssocID="{C331838F-13D2-45DD-9F33-825B1B6632AB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EB8500-3A86-4F3B-A7EC-83C81A1DD7F2}" type="pres">
      <dgm:prSet presAssocID="{C331838F-13D2-45DD-9F33-825B1B6632AB}" presName="accent_1" presStyleCnt="0"/>
      <dgm:spPr/>
    </dgm:pt>
    <dgm:pt modelId="{92A54CC7-41A4-41DA-9498-C8797DF53825}" type="pres">
      <dgm:prSet presAssocID="{C331838F-13D2-45DD-9F33-825B1B6632AB}" presName="accentRepeatNode" presStyleLbl="solidFgAcc1" presStyleIdx="0" presStyleCnt="4"/>
      <dgm:spPr/>
    </dgm:pt>
    <dgm:pt modelId="{2ACFB2D8-641A-4D6E-8FD1-60EA7E2132EA}" type="pres">
      <dgm:prSet presAssocID="{687C3EA6-CAE3-4F7C-A79A-DD83C86993C7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FB3EFE-ED4E-4BE0-971A-B67D62988BB7}" type="pres">
      <dgm:prSet presAssocID="{687C3EA6-CAE3-4F7C-A79A-DD83C86993C7}" presName="accent_2" presStyleCnt="0"/>
      <dgm:spPr/>
    </dgm:pt>
    <dgm:pt modelId="{D8E3635B-8F62-4FD9-928D-3367EB9F29F0}" type="pres">
      <dgm:prSet presAssocID="{687C3EA6-CAE3-4F7C-A79A-DD83C86993C7}" presName="accentRepeatNode" presStyleLbl="solidFgAcc1" presStyleIdx="1" presStyleCnt="4"/>
      <dgm:spPr/>
    </dgm:pt>
    <dgm:pt modelId="{0EE1A17C-2BF6-481A-9187-9DE3FD4EA36D}" type="pres">
      <dgm:prSet presAssocID="{EEC0ED2C-FFC1-4A56-8C5E-41B5076B87F4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B122C2-57F7-428F-8D9F-CC2B4F7B2C02}" type="pres">
      <dgm:prSet presAssocID="{EEC0ED2C-FFC1-4A56-8C5E-41B5076B87F4}" presName="accent_3" presStyleCnt="0"/>
      <dgm:spPr/>
    </dgm:pt>
    <dgm:pt modelId="{FF4A545B-801D-44E4-8FB2-51DDBD36A9CB}" type="pres">
      <dgm:prSet presAssocID="{EEC0ED2C-FFC1-4A56-8C5E-41B5076B87F4}" presName="accentRepeatNode" presStyleLbl="solidFgAcc1" presStyleIdx="2" presStyleCnt="4"/>
      <dgm:spPr/>
    </dgm:pt>
    <dgm:pt modelId="{9B3E8617-0A57-4CC2-9C06-046B42AFB7E8}" type="pres">
      <dgm:prSet presAssocID="{C8D610B2-9770-4677-9FDE-4E399901B7BC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FABE29-3377-4DC4-9838-F00B78C2A959}" type="pres">
      <dgm:prSet presAssocID="{C8D610B2-9770-4677-9FDE-4E399901B7BC}" presName="accent_4" presStyleCnt="0"/>
      <dgm:spPr/>
    </dgm:pt>
    <dgm:pt modelId="{661DF292-266F-4328-BDE8-A5C81C961159}" type="pres">
      <dgm:prSet presAssocID="{C8D610B2-9770-4677-9FDE-4E399901B7BC}" presName="accentRepeatNode" presStyleLbl="solidFgAcc1" presStyleIdx="3" presStyleCnt="4"/>
      <dgm:spPr/>
    </dgm:pt>
  </dgm:ptLst>
  <dgm:cxnLst>
    <dgm:cxn modelId="{886FA2C2-4056-4324-A38A-0F79EB8EB0F5}" srcId="{0B7C1152-7520-435C-8EF8-CAFB6BE21377}" destId="{C331838F-13D2-45DD-9F33-825B1B6632AB}" srcOrd="0" destOrd="0" parTransId="{1B746AE9-DEBA-4C03-ABC4-6AA78FB669B2}" sibTransId="{B0AE56DB-9C54-49D7-88E3-C70B39B69DF8}"/>
    <dgm:cxn modelId="{AA33C3AE-0FEF-488E-916E-74D79A6F089B}" srcId="{0B7C1152-7520-435C-8EF8-CAFB6BE21377}" destId="{EEC0ED2C-FFC1-4A56-8C5E-41B5076B87F4}" srcOrd="2" destOrd="0" parTransId="{9D828D09-9ADB-4F79-A16A-97E4215A2086}" sibTransId="{470D222D-8C36-4460-AF6A-1E464FCDACDD}"/>
    <dgm:cxn modelId="{CB5540D5-06A8-4B66-8189-72461BFC9327}" type="presOf" srcId="{C331838F-13D2-45DD-9F33-825B1B6632AB}" destId="{16EEBB06-4FFE-42E9-8774-15F511CE6926}" srcOrd="0" destOrd="0" presId="urn:microsoft.com/office/officeart/2008/layout/VerticalCurvedList"/>
    <dgm:cxn modelId="{EFB63485-9545-4957-907C-E1E87D2B3E60}" type="presOf" srcId="{B0AE56DB-9C54-49D7-88E3-C70B39B69DF8}" destId="{9D0ABD7E-5CF8-4E79-AA2E-4647ED24299C}" srcOrd="0" destOrd="0" presId="urn:microsoft.com/office/officeart/2008/layout/VerticalCurvedList"/>
    <dgm:cxn modelId="{02C2AF9C-7953-488F-9855-D5FD1D191E73}" type="presOf" srcId="{687C3EA6-CAE3-4F7C-A79A-DD83C86993C7}" destId="{2ACFB2D8-641A-4D6E-8FD1-60EA7E2132EA}" srcOrd="0" destOrd="0" presId="urn:microsoft.com/office/officeart/2008/layout/VerticalCurvedList"/>
    <dgm:cxn modelId="{50D91E11-1EBF-428B-A765-1761A22BFE97}" srcId="{0B7C1152-7520-435C-8EF8-CAFB6BE21377}" destId="{687C3EA6-CAE3-4F7C-A79A-DD83C86993C7}" srcOrd="1" destOrd="0" parTransId="{D55C8C25-57FC-41CB-A038-FC81E3148706}" sibTransId="{C625971F-6F11-4829-BCC1-3322E9940403}"/>
    <dgm:cxn modelId="{78F1A452-2D5F-4AA4-87D6-9595AB81D706}" type="presOf" srcId="{C8D610B2-9770-4677-9FDE-4E399901B7BC}" destId="{9B3E8617-0A57-4CC2-9C06-046B42AFB7E8}" srcOrd="0" destOrd="0" presId="urn:microsoft.com/office/officeart/2008/layout/VerticalCurvedList"/>
    <dgm:cxn modelId="{C6449E6D-3EBA-4D7D-8E96-9FE4AF040F38}" type="presOf" srcId="{0B7C1152-7520-435C-8EF8-CAFB6BE21377}" destId="{FEFEF25D-C489-4568-AF35-8BC8EC8138D0}" srcOrd="0" destOrd="0" presId="urn:microsoft.com/office/officeart/2008/layout/VerticalCurvedList"/>
    <dgm:cxn modelId="{00AB141F-D023-40E4-B486-7E08D55CF5AB}" srcId="{0B7C1152-7520-435C-8EF8-CAFB6BE21377}" destId="{C8D610B2-9770-4677-9FDE-4E399901B7BC}" srcOrd="3" destOrd="0" parTransId="{D478310D-CF02-4017-AB08-9D29165CAAEF}" sibTransId="{8DD5753B-3A34-4DDB-97CD-A8A4CFE39CC1}"/>
    <dgm:cxn modelId="{3EE05FAB-2925-4589-92D3-AA5500102887}" type="presOf" srcId="{EEC0ED2C-FFC1-4A56-8C5E-41B5076B87F4}" destId="{0EE1A17C-2BF6-481A-9187-9DE3FD4EA36D}" srcOrd="0" destOrd="0" presId="urn:microsoft.com/office/officeart/2008/layout/VerticalCurvedList"/>
    <dgm:cxn modelId="{60E05D12-3607-4849-A9F1-F170868BAFC8}" type="presParOf" srcId="{FEFEF25D-C489-4568-AF35-8BC8EC8138D0}" destId="{489ABB57-8596-49D9-A334-144CFA7EFB92}" srcOrd="0" destOrd="0" presId="urn:microsoft.com/office/officeart/2008/layout/VerticalCurvedList"/>
    <dgm:cxn modelId="{6B2E964F-01BB-4229-8F9A-F976BA38B19E}" type="presParOf" srcId="{489ABB57-8596-49D9-A334-144CFA7EFB92}" destId="{5D1149FE-2E97-4613-B0E9-E3EF050210E8}" srcOrd="0" destOrd="0" presId="urn:microsoft.com/office/officeart/2008/layout/VerticalCurvedList"/>
    <dgm:cxn modelId="{563B0B2B-85D9-4C23-89EA-3F7768E39C3D}" type="presParOf" srcId="{5D1149FE-2E97-4613-B0E9-E3EF050210E8}" destId="{E63B68AB-A06C-4439-82D5-5DF3BAA8EA87}" srcOrd="0" destOrd="0" presId="urn:microsoft.com/office/officeart/2008/layout/VerticalCurvedList"/>
    <dgm:cxn modelId="{DE1AE056-35BC-4FC6-8BB3-A9014E507805}" type="presParOf" srcId="{5D1149FE-2E97-4613-B0E9-E3EF050210E8}" destId="{9D0ABD7E-5CF8-4E79-AA2E-4647ED24299C}" srcOrd="1" destOrd="0" presId="urn:microsoft.com/office/officeart/2008/layout/VerticalCurvedList"/>
    <dgm:cxn modelId="{0A8E79DE-1290-4189-9832-860BB138D130}" type="presParOf" srcId="{5D1149FE-2E97-4613-B0E9-E3EF050210E8}" destId="{C50BC35D-B544-4AE3-BFD6-21530D2F7E3C}" srcOrd="2" destOrd="0" presId="urn:microsoft.com/office/officeart/2008/layout/VerticalCurvedList"/>
    <dgm:cxn modelId="{CB715010-9FA6-4D41-ADDE-E2280CCB3CED}" type="presParOf" srcId="{5D1149FE-2E97-4613-B0E9-E3EF050210E8}" destId="{75DECFEA-7E56-449A-A109-6A1D93D5F031}" srcOrd="3" destOrd="0" presId="urn:microsoft.com/office/officeart/2008/layout/VerticalCurvedList"/>
    <dgm:cxn modelId="{81ADDE10-89C4-4FAC-BB3D-E008D09F0B3D}" type="presParOf" srcId="{489ABB57-8596-49D9-A334-144CFA7EFB92}" destId="{16EEBB06-4FFE-42E9-8774-15F511CE6926}" srcOrd="1" destOrd="0" presId="urn:microsoft.com/office/officeart/2008/layout/VerticalCurvedList"/>
    <dgm:cxn modelId="{E572E2B2-DBEE-4F49-A03B-E7B79ADE3DF4}" type="presParOf" srcId="{489ABB57-8596-49D9-A334-144CFA7EFB92}" destId="{96EB8500-3A86-4F3B-A7EC-83C81A1DD7F2}" srcOrd="2" destOrd="0" presId="urn:microsoft.com/office/officeart/2008/layout/VerticalCurvedList"/>
    <dgm:cxn modelId="{00F3468B-8B92-4FA9-9AC8-89372A6B0A60}" type="presParOf" srcId="{96EB8500-3A86-4F3B-A7EC-83C81A1DD7F2}" destId="{92A54CC7-41A4-41DA-9498-C8797DF53825}" srcOrd="0" destOrd="0" presId="urn:microsoft.com/office/officeart/2008/layout/VerticalCurvedList"/>
    <dgm:cxn modelId="{CD013CBA-8346-4087-94DC-D71F6D76D378}" type="presParOf" srcId="{489ABB57-8596-49D9-A334-144CFA7EFB92}" destId="{2ACFB2D8-641A-4D6E-8FD1-60EA7E2132EA}" srcOrd="3" destOrd="0" presId="urn:microsoft.com/office/officeart/2008/layout/VerticalCurvedList"/>
    <dgm:cxn modelId="{0B99BD22-2131-470A-9868-242E4600459A}" type="presParOf" srcId="{489ABB57-8596-49D9-A334-144CFA7EFB92}" destId="{0FFB3EFE-ED4E-4BE0-971A-B67D62988BB7}" srcOrd="4" destOrd="0" presId="urn:microsoft.com/office/officeart/2008/layout/VerticalCurvedList"/>
    <dgm:cxn modelId="{3D641731-519B-4738-AD3C-E86E6B4FF553}" type="presParOf" srcId="{0FFB3EFE-ED4E-4BE0-971A-B67D62988BB7}" destId="{D8E3635B-8F62-4FD9-928D-3367EB9F29F0}" srcOrd="0" destOrd="0" presId="urn:microsoft.com/office/officeart/2008/layout/VerticalCurvedList"/>
    <dgm:cxn modelId="{466BCDB0-CC6F-44AF-B241-4B28D1B7870F}" type="presParOf" srcId="{489ABB57-8596-49D9-A334-144CFA7EFB92}" destId="{0EE1A17C-2BF6-481A-9187-9DE3FD4EA36D}" srcOrd="5" destOrd="0" presId="urn:microsoft.com/office/officeart/2008/layout/VerticalCurvedList"/>
    <dgm:cxn modelId="{A2C1FA7F-FD0B-44F9-A15F-9AAD10121CB5}" type="presParOf" srcId="{489ABB57-8596-49D9-A334-144CFA7EFB92}" destId="{1DB122C2-57F7-428F-8D9F-CC2B4F7B2C02}" srcOrd="6" destOrd="0" presId="urn:microsoft.com/office/officeart/2008/layout/VerticalCurvedList"/>
    <dgm:cxn modelId="{2BE4348D-CAE0-43D2-8F4E-05B71E21E93F}" type="presParOf" srcId="{1DB122C2-57F7-428F-8D9F-CC2B4F7B2C02}" destId="{FF4A545B-801D-44E4-8FB2-51DDBD36A9CB}" srcOrd="0" destOrd="0" presId="urn:microsoft.com/office/officeart/2008/layout/VerticalCurvedList"/>
    <dgm:cxn modelId="{2C775F6A-94DB-43BA-A913-61DA400D9C40}" type="presParOf" srcId="{489ABB57-8596-49D9-A334-144CFA7EFB92}" destId="{9B3E8617-0A57-4CC2-9C06-046B42AFB7E8}" srcOrd="7" destOrd="0" presId="urn:microsoft.com/office/officeart/2008/layout/VerticalCurvedList"/>
    <dgm:cxn modelId="{5E0BC49C-057C-44E1-BA20-71E3E36A589B}" type="presParOf" srcId="{489ABB57-8596-49D9-A334-144CFA7EFB92}" destId="{32FABE29-3377-4DC4-9838-F00B78C2A959}" srcOrd="8" destOrd="0" presId="urn:microsoft.com/office/officeart/2008/layout/VerticalCurvedList"/>
    <dgm:cxn modelId="{B5D616D6-9E71-4209-B723-9F04A470D42E}" type="presParOf" srcId="{32FABE29-3377-4DC4-9838-F00B78C2A959}" destId="{661DF292-266F-4328-BDE8-A5C81C96115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7B7618-0691-4BFC-AF46-609D02174D1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F5A114-2A3A-434E-815C-55B611D0B3D9}">
      <dgm:prSet phldrT="[Текст]" custT="1"/>
      <dgm:spPr>
        <a:solidFill>
          <a:srgbClr val="009999"/>
        </a:solidFill>
      </dgm:spPr>
      <dgm:t>
        <a:bodyPr/>
        <a:lstStyle/>
        <a:p>
          <a:r>
            <a:rPr lang="ru-RU" sz="2000" dirty="0" smtClean="0"/>
            <a:t>По объекту, на котором до отчетного периода осуществлялся частичный ввод в эксплуатацию мощности, а в отчетном периоде строительство завершено полностью, то в данном разделе отражается только та мощность, которая введена в эксплуатацию </a:t>
          </a:r>
          <a:r>
            <a:rPr lang="ru-RU" sz="2000" b="1" dirty="0" smtClean="0"/>
            <a:t>в отчетном периоде</a:t>
          </a:r>
          <a:endParaRPr lang="ru-RU" sz="2000" b="1" dirty="0"/>
        </a:p>
      </dgm:t>
    </dgm:pt>
    <dgm:pt modelId="{B0577FA6-6BDA-4ADE-9055-2E46F8495AE4}" type="parTrans" cxnId="{C3FBE9D4-84BF-467F-85F7-B0F0065A6DAB}">
      <dgm:prSet/>
      <dgm:spPr/>
      <dgm:t>
        <a:bodyPr/>
        <a:lstStyle/>
        <a:p>
          <a:endParaRPr lang="ru-RU"/>
        </a:p>
      </dgm:t>
    </dgm:pt>
    <dgm:pt modelId="{FC5256D5-31AC-4C71-86D5-8A8935D31C1F}" type="sibTrans" cxnId="{C3FBE9D4-84BF-467F-85F7-B0F0065A6DAB}">
      <dgm:prSet/>
      <dgm:spPr/>
      <dgm:t>
        <a:bodyPr/>
        <a:lstStyle/>
        <a:p>
          <a:endParaRPr lang="ru-RU"/>
        </a:p>
      </dgm:t>
    </dgm:pt>
    <dgm:pt modelId="{E0DA03F9-8265-403B-A2B3-D75AEF2D3B3E}" type="pres">
      <dgm:prSet presAssocID="{157B7618-0691-4BFC-AF46-609D02174D1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60EF78-8C66-45C3-B9AE-CF11E1CD22C2}" type="pres">
      <dgm:prSet presAssocID="{82F5A114-2A3A-434E-815C-55B611D0B3D9}" presName="node" presStyleLbl="node1" presStyleIdx="0" presStyleCnt="1" custScaleX="2344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E8F184-CDA3-437F-957E-B81956E554FD}" type="presOf" srcId="{157B7618-0691-4BFC-AF46-609D02174D1E}" destId="{E0DA03F9-8265-403B-A2B3-D75AEF2D3B3E}" srcOrd="0" destOrd="0" presId="urn:microsoft.com/office/officeart/2005/8/layout/default"/>
    <dgm:cxn modelId="{C3FBE9D4-84BF-467F-85F7-B0F0065A6DAB}" srcId="{157B7618-0691-4BFC-AF46-609D02174D1E}" destId="{82F5A114-2A3A-434E-815C-55B611D0B3D9}" srcOrd="0" destOrd="0" parTransId="{B0577FA6-6BDA-4ADE-9055-2E46F8495AE4}" sibTransId="{FC5256D5-31AC-4C71-86D5-8A8935D31C1F}"/>
    <dgm:cxn modelId="{1B8D4F28-90E7-4922-ABE8-ECD7571EAAEE}" type="presOf" srcId="{82F5A114-2A3A-434E-815C-55B611D0B3D9}" destId="{ED60EF78-8C66-45C3-B9AE-CF11E1CD22C2}" srcOrd="0" destOrd="0" presId="urn:microsoft.com/office/officeart/2005/8/layout/default"/>
    <dgm:cxn modelId="{495983CE-5C58-49FF-86E3-1A7E5D0C9740}" type="presParOf" srcId="{E0DA03F9-8265-403B-A2B3-D75AEF2D3B3E}" destId="{ED60EF78-8C66-45C3-B9AE-CF11E1CD22C2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7B7618-0691-4BFC-AF46-609D02174D1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F5A114-2A3A-434E-815C-55B611D0B3D9}">
      <dgm:prSet phldrT="[Текст]" custT="1"/>
      <dgm:spPr>
        <a:solidFill>
          <a:srgbClr val="009999"/>
        </a:solidFill>
      </dgm:spPr>
      <dgm:t>
        <a:bodyPr/>
        <a:lstStyle/>
        <a:p>
          <a:r>
            <a:rPr lang="ru-RU" sz="2000" dirty="0" smtClean="0"/>
            <a:t>Если в приложении нет подходящей для Вашей организации мощности, раздел не заполняется. </a:t>
          </a:r>
          <a:endParaRPr lang="ru-RU" sz="2000" b="1" dirty="0"/>
        </a:p>
      </dgm:t>
    </dgm:pt>
    <dgm:pt modelId="{B0577FA6-6BDA-4ADE-9055-2E46F8495AE4}" type="parTrans" cxnId="{C3FBE9D4-84BF-467F-85F7-B0F0065A6DAB}">
      <dgm:prSet/>
      <dgm:spPr/>
      <dgm:t>
        <a:bodyPr/>
        <a:lstStyle/>
        <a:p>
          <a:endParaRPr lang="ru-RU"/>
        </a:p>
      </dgm:t>
    </dgm:pt>
    <dgm:pt modelId="{FC5256D5-31AC-4C71-86D5-8A8935D31C1F}" type="sibTrans" cxnId="{C3FBE9D4-84BF-467F-85F7-B0F0065A6DAB}">
      <dgm:prSet/>
      <dgm:spPr/>
      <dgm:t>
        <a:bodyPr/>
        <a:lstStyle/>
        <a:p>
          <a:endParaRPr lang="ru-RU"/>
        </a:p>
      </dgm:t>
    </dgm:pt>
    <dgm:pt modelId="{E0DA03F9-8265-403B-A2B3-D75AEF2D3B3E}" type="pres">
      <dgm:prSet presAssocID="{157B7618-0691-4BFC-AF46-609D02174D1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60EF78-8C66-45C3-B9AE-CF11E1CD22C2}" type="pres">
      <dgm:prSet presAssocID="{82F5A114-2A3A-434E-815C-55B611D0B3D9}" presName="node" presStyleLbl="node1" presStyleIdx="0" presStyleCnt="1" custScaleX="234471" custScaleY="132054" custLinFactX="29476" custLinFactNeighborX="100000" custLinFactNeighborY="-80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FBE9D4-84BF-467F-85F7-B0F0065A6DAB}" srcId="{157B7618-0691-4BFC-AF46-609D02174D1E}" destId="{82F5A114-2A3A-434E-815C-55B611D0B3D9}" srcOrd="0" destOrd="0" parTransId="{B0577FA6-6BDA-4ADE-9055-2E46F8495AE4}" sibTransId="{FC5256D5-31AC-4C71-86D5-8A8935D31C1F}"/>
    <dgm:cxn modelId="{061B702F-D192-4679-AD78-0376CCEEADA4}" type="presOf" srcId="{157B7618-0691-4BFC-AF46-609D02174D1E}" destId="{E0DA03F9-8265-403B-A2B3-D75AEF2D3B3E}" srcOrd="0" destOrd="0" presId="urn:microsoft.com/office/officeart/2005/8/layout/default"/>
    <dgm:cxn modelId="{DB67C7FC-9F29-4938-A5A9-95D889B9C45C}" type="presOf" srcId="{82F5A114-2A3A-434E-815C-55B611D0B3D9}" destId="{ED60EF78-8C66-45C3-B9AE-CF11E1CD22C2}" srcOrd="0" destOrd="0" presId="urn:microsoft.com/office/officeart/2005/8/layout/default"/>
    <dgm:cxn modelId="{17F09A73-19B9-4AFE-8453-ADC7BDF284FF}" type="presParOf" srcId="{E0DA03F9-8265-403B-A2B3-D75AEF2D3B3E}" destId="{ED60EF78-8C66-45C3-B9AE-CF11E1CD22C2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8D5E21-2B4F-4520-8ED5-C48AEA15BB4F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EE3AC8B-C06A-4864-9BBE-BCBC1970A309}" type="pres">
      <dgm:prSet presAssocID="{ED8D5E21-2B4F-4520-8ED5-C48AEA15BB4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1B33EFAF-7258-4B2A-BDEF-225E3169B169}" type="presOf" srcId="{ED8D5E21-2B4F-4520-8ED5-C48AEA15BB4F}" destId="{8EE3AC8B-C06A-4864-9BBE-BCBC1970A309}" srcOrd="0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BB06D81-8BEC-48C6-A141-BC119EA6C57B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2073A11-550B-499A-8B7F-F2507631A573}">
      <dgm:prSet phldrT="[Текст]"/>
      <dgm:spPr/>
      <dgm:t>
        <a:bodyPr/>
        <a:lstStyle/>
        <a:p>
          <a:r>
            <a:rPr lang="ru-RU" dirty="0" smtClean="0"/>
            <a:t>строительно-монтажные работы</a:t>
          </a:r>
          <a:endParaRPr lang="ru-RU" dirty="0"/>
        </a:p>
      </dgm:t>
    </dgm:pt>
    <dgm:pt modelId="{76E5AF3D-7C10-422C-91F5-A30B7EE75233}" type="parTrans" cxnId="{963120C1-E26F-414C-B7C5-ADA1D66C239D}">
      <dgm:prSet/>
      <dgm:spPr/>
      <dgm:t>
        <a:bodyPr/>
        <a:lstStyle/>
        <a:p>
          <a:endParaRPr lang="ru-RU"/>
        </a:p>
      </dgm:t>
    </dgm:pt>
    <dgm:pt modelId="{0A3F82F0-225A-4BB7-8527-A7FC61F8C5AD}" type="sibTrans" cxnId="{963120C1-E26F-414C-B7C5-ADA1D66C239D}">
      <dgm:prSet/>
      <dgm:spPr/>
      <dgm:t>
        <a:bodyPr/>
        <a:lstStyle/>
        <a:p>
          <a:endParaRPr lang="ru-RU"/>
        </a:p>
      </dgm:t>
    </dgm:pt>
    <dgm:pt modelId="{EAE6B56B-CFE9-4109-8799-1BDBD071296E}">
      <dgm:prSet phldrT="[Текст]"/>
      <dgm:spPr/>
      <dgm:t>
        <a:bodyPr/>
        <a:lstStyle/>
        <a:p>
          <a:r>
            <a:rPr lang="ru-RU" dirty="0" smtClean="0"/>
            <a:t>машины, оборудование, транспортные средства, инструмент, инвентарь</a:t>
          </a:r>
          <a:endParaRPr lang="ru-RU" dirty="0"/>
        </a:p>
      </dgm:t>
    </dgm:pt>
    <dgm:pt modelId="{34868B71-215A-495C-B9A8-A6E9244A2C8E}" type="parTrans" cxnId="{758CDBA5-9DFE-47B9-B30E-0CE095492B79}">
      <dgm:prSet/>
      <dgm:spPr/>
      <dgm:t>
        <a:bodyPr/>
        <a:lstStyle/>
        <a:p>
          <a:endParaRPr lang="ru-RU"/>
        </a:p>
      </dgm:t>
    </dgm:pt>
    <dgm:pt modelId="{8B789F0A-E873-47BB-AF07-DCEFB840F0C7}" type="sibTrans" cxnId="{758CDBA5-9DFE-47B9-B30E-0CE095492B79}">
      <dgm:prSet/>
      <dgm:spPr/>
      <dgm:t>
        <a:bodyPr/>
        <a:lstStyle/>
        <a:p>
          <a:endParaRPr lang="ru-RU"/>
        </a:p>
      </dgm:t>
    </dgm:pt>
    <dgm:pt modelId="{9F022591-0D53-4AC1-B973-294767150592}">
      <dgm:prSet phldrT="[Текст]"/>
      <dgm:spPr/>
      <dgm:t>
        <a:bodyPr/>
        <a:lstStyle/>
        <a:p>
          <a:r>
            <a:rPr lang="ru-RU" dirty="0" smtClean="0"/>
            <a:t>прочие работы и затраты</a:t>
          </a:r>
          <a:endParaRPr lang="ru-RU" dirty="0"/>
        </a:p>
      </dgm:t>
    </dgm:pt>
    <dgm:pt modelId="{7CE2D584-03FC-4F9E-89C1-12651CC4D509}" type="parTrans" cxnId="{1B1F02CB-257A-432D-91CC-7644E93A8EB9}">
      <dgm:prSet/>
      <dgm:spPr/>
      <dgm:t>
        <a:bodyPr/>
        <a:lstStyle/>
        <a:p>
          <a:endParaRPr lang="ru-RU"/>
        </a:p>
      </dgm:t>
    </dgm:pt>
    <dgm:pt modelId="{0BC66A84-9640-4A34-87D0-2400AD7D0007}" type="sibTrans" cxnId="{1B1F02CB-257A-432D-91CC-7644E93A8EB9}">
      <dgm:prSet/>
      <dgm:spPr/>
      <dgm:t>
        <a:bodyPr/>
        <a:lstStyle/>
        <a:p>
          <a:endParaRPr lang="ru-RU"/>
        </a:p>
      </dgm:t>
    </dgm:pt>
    <dgm:pt modelId="{FA934969-7CC1-4845-9485-AFFB2CCD0BAB}">
      <dgm:prSet phldrT="[Текст]"/>
      <dgm:spPr/>
      <dgm:t>
        <a:bodyPr/>
        <a:lstStyle/>
        <a:p>
          <a:r>
            <a:rPr lang="ru-RU" dirty="0" smtClean="0"/>
            <a:t>объекты интеллектуальной собственности</a:t>
          </a:r>
          <a:endParaRPr lang="ru-RU" dirty="0"/>
        </a:p>
      </dgm:t>
    </dgm:pt>
    <dgm:pt modelId="{0A7D2971-A21C-4D27-A963-5A2C38A5DDBB}" type="parTrans" cxnId="{C2F93286-6249-48E1-8E06-E52408934E22}">
      <dgm:prSet/>
      <dgm:spPr/>
      <dgm:t>
        <a:bodyPr/>
        <a:lstStyle/>
        <a:p>
          <a:endParaRPr lang="ru-RU"/>
        </a:p>
      </dgm:t>
    </dgm:pt>
    <dgm:pt modelId="{C5CF0BAD-0771-4055-8F86-B78FA668CA73}" type="sibTrans" cxnId="{C2F93286-6249-48E1-8E06-E52408934E22}">
      <dgm:prSet/>
      <dgm:spPr/>
      <dgm:t>
        <a:bodyPr/>
        <a:lstStyle/>
        <a:p>
          <a:endParaRPr lang="ru-RU"/>
        </a:p>
      </dgm:t>
    </dgm:pt>
    <dgm:pt modelId="{9A20CD50-45F4-4830-8733-D67CCF163A40}" type="pres">
      <dgm:prSet presAssocID="{1BB06D81-8BEC-48C6-A141-BC119EA6C57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8D31AA-9D7C-4DE9-9CFC-18588ECCF436}" type="pres">
      <dgm:prSet presAssocID="{F2073A11-550B-499A-8B7F-F2507631A57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763D4A-8A12-49BA-A9A9-B6529CD28CB5}" type="pres">
      <dgm:prSet presAssocID="{0A3F82F0-225A-4BB7-8527-A7FC61F8C5AD}" presName="sibTrans" presStyleCnt="0"/>
      <dgm:spPr/>
    </dgm:pt>
    <dgm:pt modelId="{680B0A17-6BB7-4A9F-9C28-63C169DC094D}" type="pres">
      <dgm:prSet presAssocID="{EAE6B56B-CFE9-4109-8799-1BDBD071296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AEB32A-D5A4-4C84-AD42-B4F6DA662F9F}" type="pres">
      <dgm:prSet presAssocID="{8B789F0A-E873-47BB-AF07-DCEFB840F0C7}" presName="sibTrans" presStyleCnt="0"/>
      <dgm:spPr/>
    </dgm:pt>
    <dgm:pt modelId="{C6D56142-AA0F-4FA5-B872-A3ECB837CBDC}" type="pres">
      <dgm:prSet presAssocID="{9F022591-0D53-4AC1-B973-29476715059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24DF3A-151F-43C0-BB0D-7E7927BDCA51}" type="pres">
      <dgm:prSet presAssocID="{0BC66A84-9640-4A34-87D0-2400AD7D0007}" presName="sibTrans" presStyleCnt="0"/>
      <dgm:spPr/>
    </dgm:pt>
    <dgm:pt modelId="{103DE68C-15FC-406B-9CFF-801B6AB65D52}" type="pres">
      <dgm:prSet presAssocID="{FA934969-7CC1-4845-9485-AFFB2CCD0BA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1F02CB-257A-432D-91CC-7644E93A8EB9}" srcId="{1BB06D81-8BEC-48C6-A141-BC119EA6C57B}" destId="{9F022591-0D53-4AC1-B973-294767150592}" srcOrd="2" destOrd="0" parTransId="{7CE2D584-03FC-4F9E-89C1-12651CC4D509}" sibTransId="{0BC66A84-9640-4A34-87D0-2400AD7D0007}"/>
    <dgm:cxn modelId="{201CA95D-8F4F-4A7F-85B7-85375C2C89A0}" type="presOf" srcId="{FA934969-7CC1-4845-9485-AFFB2CCD0BAB}" destId="{103DE68C-15FC-406B-9CFF-801B6AB65D52}" srcOrd="0" destOrd="0" presId="urn:microsoft.com/office/officeart/2005/8/layout/default"/>
    <dgm:cxn modelId="{758CDBA5-9DFE-47B9-B30E-0CE095492B79}" srcId="{1BB06D81-8BEC-48C6-A141-BC119EA6C57B}" destId="{EAE6B56B-CFE9-4109-8799-1BDBD071296E}" srcOrd="1" destOrd="0" parTransId="{34868B71-215A-495C-B9A8-A6E9244A2C8E}" sibTransId="{8B789F0A-E873-47BB-AF07-DCEFB840F0C7}"/>
    <dgm:cxn modelId="{FA18101C-C61D-4F5D-8C0C-8E52AB23D455}" type="presOf" srcId="{1BB06D81-8BEC-48C6-A141-BC119EA6C57B}" destId="{9A20CD50-45F4-4830-8733-D67CCF163A40}" srcOrd="0" destOrd="0" presId="urn:microsoft.com/office/officeart/2005/8/layout/default"/>
    <dgm:cxn modelId="{C2F93286-6249-48E1-8E06-E52408934E22}" srcId="{1BB06D81-8BEC-48C6-A141-BC119EA6C57B}" destId="{FA934969-7CC1-4845-9485-AFFB2CCD0BAB}" srcOrd="3" destOrd="0" parTransId="{0A7D2971-A21C-4D27-A963-5A2C38A5DDBB}" sibTransId="{C5CF0BAD-0771-4055-8F86-B78FA668CA73}"/>
    <dgm:cxn modelId="{9D5E5673-F3E1-46A1-818F-4F82706C96EB}" type="presOf" srcId="{F2073A11-550B-499A-8B7F-F2507631A573}" destId="{5B8D31AA-9D7C-4DE9-9CFC-18588ECCF436}" srcOrd="0" destOrd="0" presId="urn:microsoft.com/office/officeart/2005/8/layout/default"/>
    <dgm:cxn modelId="{E67C4E69-9941-4E0F-B7AA-72B33AE0A393}" type="presOf" srcId="{9F022591-0D53-4AC1-B973-294767150592}" destId="{C6D56142-AA0F-4FA5-B872-A3ECB837CBDC}" srcOrd="0" destOrd="0" presId="urn:microsoft.com/office/officeart/2005/8/layout/default"/>
    <dgm:cxn modelId="{0E9EB22F-A1B8-4228-A20E-533DEB3FA3B6}" type="presOf" srcId="{EAE6B56B-CFE9-4109-8799-1BDBD071296E}" destId="{680B0A17-6BB7-4A9F-9C28-63C169DC094D}" srcOrd="0" destOrd="0" presId="urn:microsoft.com/office/officeart/2005/8/layout/default"/>
    <dgm:cxn modelId="{963120C1-E26F-414C-B7C5-ADA1D66C239D}" srcId="{1BB06D81-8BEC-48C6-A141-BC119EA6C57B}" destId="{F2073A11-550B-499A-8B7F-F2507631A573}" srcOrd="0" destOrd="0" parTransId="{76E5AF3D-7C10-422C-91F5-A30B7EE75233}" sibTransId="{0A3F82F0-225A-4BB7-8527-A7FC61F8C5AD}"/>
    <dgm:cxn modelId="{330FCABC-67FD-477E-BDE7-1A2582010721}" type="presParOf" srcId="{9A20CD50-45F4-4830-8733-D67CCF163A40}" destId="{5B8D31AA-9D7C-4DE9-9CFC-18588ECCF436}" srcOrd="0" destOrd="0" presId="urn:microsoft.com/office/officeart/2005/8/layout/default"/>
    <dgm:cxn modelId="{C847348A-EA1A-4973-88EA-164A789C635A}" type="presParOf" srcId="{9A20CD50-45F4-4830-8733-D67CCF163A40}" destId="{17763D4A-8A12-49BA-A9A9-B6529CD28CB5}" srcOrd="1" destOrd="0" presId="urn:microsoft.com/office/officeart/2005/8/layout/default"/>
    <dgm:cxn modelId="{339A8909-9B89-4319-9F83-F7880BAD6ECE}" type="presParOf" srcId="{9A20CD50-45F4-4830-8733-D67CCF163A40}" destId="{680B0A17-6BB7-4A9F-9C28-63C169DC094D}" srcOrd="2" destOrd="0" presId="urn:microsoft.com/office/officeart/2005/8/layout/default"/>
    <dgm:cxn modelId="{EA325EA3-F1AF-4DF3-B504-F25CF22CFB0B}" type="presParOf" srcId="{9A20CD50-45F4-4830-8733-D67CCF163A40}" destId="{90AEB32A-D5A4-4C84-AD42-B4F6DA662F9F}" srcOrd="3" destOrd="0" presId="urn:microsoft.com/office/officeart/2005/8/layout/default"/>
    <dgm:cxn modelId="{291B7231-5428-44B6-94E1-737D156B0CE8}" type="presParOf" srcId="{9A20CD50-45F4-4830-8733-D67CCF163A40}" destId="{C6D56142-AA0F-4FA5-B872-A3ECB837CBDC}" srcOrd="4" destOrd="0" presId="urn:microsoft.com/office/officeart/2005/8/layout/default"/>
    <dgm:cxn modelId="{4B6B919E-3969-4B00-9D9C-2CA5EC5E738B}" type="presParOf" srcId="{9A20CD50-45F4-4830-8733-D67CCF163A40}" destId="{0D24DF3A-151F-43C0-BB0D-7E7927BDCA51}" srcOrd="5" destOrd="0" presId="urn:microsoft.com/office/officeart/2005/8/layout/default"/>
    <dgm:cxn modelId="{597247D1-7986-4A80-86B4-E6298CC747E8}" type="presParOf" srcId="{9A20CD50-45F4-4830-8733-D67CCF163A40}" destId="{103DE68C-15FC-406B-9CFF-801B6AB65D5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D8D5E21-2B4F-4520-8ED5-C48AEA15BB4F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8EE699D-49F9-40DD-94E4-0AC4A11C708E}">
      <dgm:prSet phldrT="[Текст]"/>
      <dgm:spPr/>
      <dgm:t>
        <a:bodyPr/>
        <a:lstStyle/>
        <a:p>
          <a:r>
            <a:rPr lang="ru-RU" dirty="0" smtClean="0"/>
            <a:t>строительно-монтажные работы</a:t>
          </a:r>
          <a:endParaRPr lang="ru-RU" dirty="0"/>
        </a:p>
      </dgm:t>
    </dgm:pt>
    <dgm:pt modelId="{9206DAB0-9FB8-489F-9049-F953E38F8736}" type="parTrans" cxnId="{213353DB-50E8-45FF-B8B7-E122A5D168C5}">
      <dgm:prSet/>
      <dgm:spPr/>
      <dgm:t>
        <a:bodyPr/>
        <a:lstStyle/>
        <a:p>
          <a:endParaRPr lang="ru-RU"/>
        </a:p>
      </dgm:t>
    </dgm:pt>
    <dgm:pt modelId="{98EED6D6-2BDF-475C-9176-499C179E8173}" type="sibTrans" cxnId="{213353DB-50E8-45FF-B8B7-E122A5D168C5}">
      <dgm:prSet/>
      <dgm:spPr/>
      <dgm:t>
        <a:bodyPr/>
        <a:lstStyle/>
        <a:p>
          <a:endParaRPr lang="ru-RU"/>
        </a:p>
      </dgm:t>
    </dgm:pt>
    <dgm:pt modelId="{4D1D1FD0-7757-49C7-88AA-241E370E0E6F}">
      <dgm:prSet phldrT="[Текст]"/>
      <dgm:spPr/>
      <dgm:t>
        <a:bodyPr/>
        <a:lstStyle/>
        <a:p>
          <a:r>
            <a:rPr lang="ru-RU" dirty="0" smtClean="0"/>
            <a:t>стоимость строительно-монтажных работ;</a:t>
          </a:r>
          <a:endParaRPr lang="ru-RU" dirty="0"/>
        </a:p>
      </dgm:t>
    </dgm:pt>
    <dgm:pt modelId="{4329C096-2FE7-43A4-9509-887E84EDBA47}" type="parTrans" cxnId="{B160F389-817C-4E8D-B381-810B1C03AE79}">
      <dgm:prSet/>
      <dgm:spPr/>
      <dgm:t>
        <a:bodyPr/>
        <a:lstStyle/>
        <a:p>
          <a:endParaRPr lang="ru-RU"/>
        </a:p>
      </dgm:t>
    </dgm:pt>
    <dgm:pt modelId="{AB5D40D0-720F-478F-AA67-76EA66A6C192}" type="sibTrans" cxnId="{B160F389-817C-4E8D-B381-810B1C03AE79}">
      <dgm:prSet/>
      <dgm:spPr/>
      <dgm:t>
        <a:bodyPr/>
        <a:lstStyle/>
        <a:p>
          <a:endParaRPr lang="ru-RU"/>
        </a:p>
      </dgm:t>
    </dgm:pt>
    <dgm:pt modelId="{6351FCC1-8D8E-4E73-A4AD-350696A4DE76}">
      <dgm:prSet phldrT="[Текст]"/>
      <dgm:spPr/>
      <dgm:t>
        <a:bodyPr/>
        <a:lstStyle/>
        <a:p>
          <a:r>
            <a:rPr lang="ru-RU" dirty="0" smtClean="0"/>
            <a:t>машины, оборудование, транспортные средства, инструмент, инвентарь</a:t>
          </a:r>
          <a:endParaRPr lang="ru-RU" dirty="0"/>
        </a:p>
      </dgm:t>
    </dgm:pt>
    <dgm:pt modelId="{F47B0D26-0010-4962-B09D-D2CBD9DBB416}" type="parTrans" cxnId="{CDF9B18E-323D-42D4-9A41-C4F938F1BC80}">
      <dgm:prSet/>
      <dgm:spPr/>
      <dgm:t>
        <a:bodyPr/>
        <a:lstStyle/>
        <a:p>
          <a:endParaRPr lang="ru-RU"/>
        </a:p>
      </dgm:t>
    </dgm:pt>
    <dgm:pt modelId="{B650727A-2059-48EA-B92D-CE36B3DA03E5}" type="sibTrans" cxnId="{CDF9B18E-323D-42D4-9A41-C4F938F1BC80}">
      <dgm:prSet/>
      <dgm:spPr/>
      <dgm:t>
        <a:bodyPr/>
        <a:lstStyle/>
        <a:p>
          <a:endParaRPr lang="ru-RU"/>
        </a:p>
      </dgm:t>
    </dgm:pt>
    <dgm:pt modelId="{77C11B78-E5B8-47CC-B263-CB582C092188}">
      <dgm:prSet phldrT="[Текст]"/>
      <dgm:spPr/>
      <dgm:t>
        <a:bodyPr/>
        <a:lstStyle/>
        <a:p>
          <a:r>
            <a:rPr lang="ru-RU" dirty="0" smtClean="0"/>
            <a:t>стоимость всех видов машин и оборудования;</a:t>
          </a:r>
          <a:endParaRPr lang="ru-RU" dirty="0"/>
        </a:p>
      </dgm:t>
    </dgm:pt>
    <dgm:pt modelId="{955B7B7E-3D71-4A24-BE1C-9B7028343114}" type="parTrans" cxnId="{76079E4C-A6F8-4A87-B067-832D05F6408D}">
      <dgm:prSet/>
      <dgm:spPr/>
      <dgm:t>
        <a:bodyPr/>
        <a:lstStyle/>
        <a:p>
          <a:endParaRPr lang="ru-RU"/>
        </a:p>
      </dgm:t>
    </dgm:pt>
    <dgm:pt modelId="{001A1A17-96AA-4D80-AADE-FE21E2A3D511}" type="sibTrans" cxnId="{76079E4C-A6F8-4A87-B067-832D05F6408D}">
      <dgm:prSet/>
      <dgm:spPr/>
      <dgm:t>
        <a:bodyPr/>
        <a:lstStyle/>
        <a:p>
          <a:endParaRPr lang="ru-RU"/>
        </a:p>
      </dgm:t>
    </dgm:pt>
    <dgm:pt modelId="{317CC272-70DF-430D-B2FA-7DA5DE41A6C7}">
      <dgm:prSet phldrT="[Текст]"/>
      <dgm:spPr/>
      <dgm:t>
        <a:bodyPr/>
        <a:lstStyle/>
        <a:p>
          <a:r>
            <a:rPr lang="ru-RU" dirty="0" smtClean="0"/>
            <a:t>стоимость работ по монтажу и установке оборудования несущего функциональную нагрузку в зданиях и на других строительных объектах; </a:t>
          </a:r>
          <a:endParaRPr lang="ru-RU" dirty="0"/>
        </a:p>
      </dgm:t>
    </dgm:pt>
    <dgm:pt modelId="{E0CB4B20-20D1-4A68-B226-B609AFA76A3D}" type="parTrans" cxnId="{EA45595B-1477-40EB-A0FB-8A80A1DA87AE}">
      <dgm:prSet/>
      <dgm:spPr/>
      <dgm:t>
        <a:bodyPr/>
        <a:lstStyle/>
        <a:p>
          <a:endParaRPr lang="ru-RU"/>
        </a:p>
      </dgm:t>
    </dgm:pt>
    <dgm:pt modelId="{2D1ECFF2-AC34-48B5-BAF9-6B80A5304765}" type="sibTrans" cxnId="{EA45595B-1477-40EB-A0FB-8A80A1DA87AE}">
      <dgm:prSet/>
      <dgm:spPr/>
      <dgm:t>
        <a:bodyPr/>
        <a:lstStyle/>
        <a:p>
          <a:endParaRPr lang="ru-RU"/>
        </a:p>
      </dgm:t>
    </dgm:pt>
    <dgm:pt modelId="{4CD8ED8E-9C15-4533-9AD1-DD525DC6673F}">
      <dgm:prSet phldrT="[Текст]"/>
      <dgm:spPr/>
      <dgm:t>
        <a:bodyPr/>
        <a:lstStyle/>
        <a:p>
          <a:r>
            <a:rPr lang="ru-RU" dirty="0" smtClean="0"/>
            <a:t>системы, обеспечивающие функционирование зданий (электро-водо-газоснабжения, пожарной, охранной сигнализации и др.);</a:t>
          </a:r>
          <a:endParaRPr lang="ru-RU" dirty="0"/>
        </a:p>
      </dgm:t>
    </dgm:pt>
    <dgm:pt modelId="{DE02CC0F-ACA9-4F98-BBBA-530989A2866E}" type="parTrans" cxnId="{6011D8F9-CCA3-43D3-A692-148224DFF30C}">
      <dgm:prSet/>
      <dgm:spPr/>
      <dgm:t>
        <a:bodyPr/>
        <a:lstStyle/>
        <a:p>
          <a:endParaRPr lang="ru-RU"/>
        </a:p>
      </dgm:t>
    </dgm:pt>
    <dgm:pt modelId="{866836BD-3E44-4868-8385-D5AB0C9E0067}" type="sibTrans" cxnId="{6011D8F9-CCA3-43D3-A692-148224DFF30C}">
      <dgm:prSet/>
      <dgm:spPr/>
      <dgm:t>
        <a:bodyPr/>
        <a:lstStyle/>
        <a:p>
          <a:endParaRPr lang="ru-RU"/>
        </a:p>
      </dgm:t>
    </dgm:pt>
    <dgm:pt modelId="{3C1BC7C1-F6B8-4830-B767-482742332A28}">
      <dgm:prSet phldrT="[Текст]"/>
      <dgm:spPr/>
      <dgm:t>
        <a:bodyPr/>
        <a:lstStyle/>
        <a:p>
          <a:r>
            <a:rPr lang="ru-RU" dirty="0" smtClean="0"/>
            <a:t>благоустройство территории.</a:t>
          </a:r>
          <a:endParaRPr lang="ru-RU" dirty="0"/>
        </a:p>
      </dgm:t>
    </dgm:pt>
    <dgm:pt modelId="{535100FB-5983-4C0E-BCAD-9B6A58F3520E}" type="parTrans" cxnId="{633BAA18-8406-4F53-A40D-7B111CB47081}">
      <dgm:prSet/>
      <dgm:spPr/>
      <dgm:t>
        <a:bodyPr/>
        <a:lstStyle/>
        <a:p>
          <a:endParaRPr lang="ru-RU"/>
        </a:p>
      </dgm:t>
    </dgm:pt>
    <dgm:pt modelId="{24AC1A1A-E75F-4B27-BA3F-12AA4BB1BD40}" type="sibTrans" cxnId="{633BAA18-8406-4F53-A40D-7B111CB47081}">
      <dgm:prSet/>
      <dgm:spPr/>
      <dgm:t>
        <a:bodyPr/>
        <a:lstStyle/>
        <a:p>
          <a:endParaRPr lang="ru-RU"/>
        </a:p>
      </dgm:t>
    </dgm:pt>
    <dgm:pt modelId="{CDFA9482-D93A-4483-B063-BBF3B835C593}">
      <dgm:prSet phldrT="[Текст]"/>
      <dgm:spPr/>
      <dgm:t>
        <a:bodyPr/>
        <a:lstStyle/>
        <a:p>
          <a:r>
            <a:rPr lang="ru-RU" dirty="0" smtClean="0"/>
            <a:t>инструмент и инвентарь, включаемых в сметы на строительство, а также принятых в бух. учете в качестве основных средств;</a:t>
          </a:r>
          <a:endParaRPr lang="ru-RU" dirty="0"/>
        </a:p>
      </dgm:t>
    </dgm:pt>
    <dgm:pt modelId="{82C67F97-8974-40F2-9EE4-492CA86BA076}" type="parTrans" cxnId="{6EACF1E0-E7AA-4D28-A81E-1B22583C4DA9}">
      <dgm:prSet/>
      <dgm:spPr/>
      <dgm:t>
        <a:bodyPr/>
        <a:lstStyle/>
        <a:p>
          <a:endParaRPr lang="ru-RU"/>
        </a:p>
      </dgm:t>
    </dgm:pt>
    <dgm:pt modelId="{08A6225E-02EA-4962-A6EB-DA33DA8CDB62}" type="sibTrans" cxnId="{6EACF1E0-E7AA-4D28-A81E-1B22583C4DA9}">
      <dgm:prSet/>
      <dgm:spPr/>
      <dgm:t>
        <a:bodyPr/>
        <a:lstStyle/>
        <a:p>
          <a:endParaRPr lang="ru-RU"/>
        </a:p>
      </dgm:t>
    </dgm:pt>
    <dgm:pt modelId="{0CBBE623-1367-47A3-B023-89C46C661FDB}">
      <dgm:prSet phldrT="[Текст]"/>
      <dgm:spPr/>
      <dgm:t>
        <a:bodyPr/>
        <a:lstStyle/>
        <a:p>
          <a:r>
            <a:rPr lang="ru-RU" dirty="0" smtClean="0"/>
            <a:t> монтаж и установка оборудования.</a:t>
          </a:r>
          <a:endParaRPr lang="ru-RU" dirty="0"/>
        </a:p>
      </dgm:t>
    </dgm:pt>
    <dgm:pt modelId="{50FB51B5-9DED-4482-BDF9-62E61424F61D}" type="parTrans" cxnId="{F5D280A0-D7C0-4AB8-9F7E-815381FD7E8B}">
      <dgm:prSet/>
      <dgm:spPr/>
      <dgm:t>
        <a:bodyPr/>
        <a:lstStyle/>
        <a:p>
          <a:endParaRPr lang="ru-RU"/>
        </a:p>
      </dgm:t>
    </dgm:pt>
    <dgm:pt modelId="{0A6F8307-FFC1-4F09-A29A-83AC730F2FF6}" type="sibTrans" cxnId="{F5D280A0-D7C0-4AB8-9F7E-815381FD7E8B}">
      <dgm:prSet/>
      <dgm:spPr/>
      <dgm:t>
        <a:bodyPr/>
        <a:lstStyle/>
        <a:p>
          <a:endParaRPr lang="ru-RU"/>
        </a:p>
      </dgm:t>
    </dgm:pt>
    <dgm:pt modelId="{8EE3AC8B-C06A-4864-9BBE-BCBC1970A309}" type="pres">
      <dgm:prSet presAssocID="{ED8D5E21-2B4F-4520-8ED5-C48AEA15BB4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F08E97-11E5-43BB-BF79-55E2D418E5A9}" type="pres">
      <dgm:prSet presAssocID="{C8EE699D-49F9-40DD-94E4-0AC4A11C708E}" presName="composite" presStyleCnt="0"/>
      <dgm:spPr/>
    </dgm:pt>
    <dgm:pt modelId="{5F298170-809F-4F13-BCA3-294AB30F15F7}" type="pres">
      <dgm:prSet presAssocID="{C8EE699D-49F9-40DD-94E4-0AC4A11C708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B7188E-690E-4CAD-A83E-FF13E421E893}" type="pres">
      <dgm:prSet presAssocID="{C8EE699D-49F9-40DD-94E4-0AC4A11C708E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E6BE7E-C02C-4F6F-B937-EC4BBE1093F9}" type="pres">
      <dgm:prSet presAssocID="{98EED6D6-2BDF-475C-9176-499C179E8173}" presName="space" presStyleCnt="0"/>
      <dgm:spPr/>
    </dgm:pt>
    <dgm:pt modelId="{41D3A214-13C0-4D54-9437-EC6347A81422}" type="pres">
      <dgm:prSet presAssocID="{6351FCC1-8D8E-4E73-A4AD-350696A4DE76}" presName="composite" presStyleCnt="0"/>
      <dgm:spPr/>
    </dgm:pt>
    <dgm:pt modelId="{F98651F0-E656-482F-AF7B-CF9073D40FCF}" type="pres">
      <dgm:prSet presAssocID="{6351FCC1-8D8E-4E73-A4AD-350696A4DE7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566E5C-D570-4334-9E48-B6C2BCB32C30}" type="pres">
      <dgm:prSet presAssocID="{6351FCC1-8D8E-4E73-A4AD-350696A4DE76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9B1C1A-6D04-4BE9-935E-93F88BB66BA7}" type="presOf" srcId="{ED8D5E21-2B4F-4520-8ED5-C48AEA15BB4F}" destId="{8EE3AC8B-C06A-4864-9BBE-BCBC1970A309}" srcOrd="0" destOrd="0" presId="urn:microsoft.com/office/officeart/2005/8/layout/hList1"/>
    <dgm:cxn modelId="{CDF9B18E-323D-42D4-9A41-C4F938F1BC80}" srcId="{ED8D5E21-2B4F-4520-8ED5-C48AEA15BB4F}" destId="{6351FCC1-8D8E-4E73-A4AD-350696A4DE76}" srcOrd="1" destOrd="0" parTransId="{F47B0D26-0010-4962-B09D-D2CBD9DBB416}" sibTransId="{B650727A-2059-48EA-B92D-CE36B3DA03E5}"/>
    <dgm:cxn modelId="{76079E4C-A6F8-4A87-B067-832D05F6408D}" srcId="{6351FCC1-8D8E-4E73-A4AD-350696A4DE76}" destId="{77C11B78-E5B8-47CC-B263-CB582C092188}" srcOrd="0" destOrd="0" parTransId="{955B7B7E-3D71-4A24-BE1C-9B7028343114}" sibTransId="{001A1A17-96AA-4D80-AADE-FE21E2A3D511}"/>
    <dgm:cxn modelId="{33FD9C6A-0212-4E57-8C21-FCD853E7230D}" type="presOf" srcId="{317CC272-70DF-430D-B2FA-7DA5DE41A6C7}" destId="{3EB7188E-690E-4CAD-A83E-FF13E421E893}" srcOrd="0" destOrd="1" presId="urn:microsoft.com/office/officeart/2005/8/layout/hList1"/>
    <dgm:cxn modelId="{391A6FC8-77A1-4E8D-89D3-968786E76AA6}" type="presOf" srcId="{4CD8ED8E-9C15-4533-9AD1-DD525DC6673F}" destId="{3EB7188E-690E-4CAD-A83E-FF13E421E893}" srcOrd="0" destOrd="2" presId="urn:microsoft.com/office/officeart/2005/8/layout/hList1"/>
    <dgm:cxn modelId="{7A22206A-CD41-4CF0-A251-3BD3558E76CB}" type="presOf" srcId="{C8EE699D-49F9-40DD-94E4-0AC4A11C708E}" destId="{5F298170-809F-4F13-BCA3-294AB30F15F7}" srcOrd="0" destOrd="0" presId="urn:microsoft.com/office/officeart/2005/8/layout/hList1"/>
    <dgm:cxn modelId="{6011D8F9-CCA3-43D3-A692-148224DFF30C}" srcId="{C8EE699D-49F9-40DD-94E4-0AC4A11C708E}" destId="{4CD8ED8E-9C15-4533-9AD1-DD525DC6673F}" srcOrd="2" destOrd="0" parTransId="{DE02CC0F-ACA9-4F98-BBBA-530989A2866E}" sibTransId="{866836BD-3E44-4868-8385-D5AB0C9E0067}"/>
    <dgm:cxn modelId="{C0420C9B-46A4-42E5-A6EC-B96217541D70}" type="presOf" srcId="{0CBBE623-1367-47A3-B023-89C46C661FDB}" destId="{60566E5C-D570-4334-9E48-B6C2BCB32C30}" srcOrd="0" destOrd="2" presId="urn:microsoft.com/office/officeart/2005/8/layout/hList1"/>
    <dgm:cxn modelId="{58158402-4862-40DE-9262-F89114F29207}" type="presOf" srcId="{CDFA9482-D93A-4483-B063-BBF3B835C593}" destId="{60566E5C-D570-4334-9E48-B6C2BCB32C30}" srcOrd="0" destOrd="1" presId="urn:microsoft.com/office/officeart/2005/8/layout/hList1"/>
    <dgm:cxn modelId="{B36FB3A3-581B-4F46-8D2A-17ACF256F734}" type="presOf" srcId="{6351FCC1-8D8E-4E73-A4AD-350696A4DE76}" destId="{F98651F0-E656-482F-AF7B-CF9073D40FCF}" srcOrd="0" destOrd="0" presId="urn:microsoft.com/office/officeart/2005/8/layout/hList1"/>
    <dgm:cxn modelId="{6EACF1E0-E7AA-4D28-A81E-1B22583C4DA9}" srcId="{6351FCC1-8D8E-4E73-A4AD-350696A4DE76}" destId="{CDFA9482-D93A-4483-B063-BBF3B835C593}" srcOrd="1" destOrd="0" parTransId="{82C67F97-8974-40F2-9EE4-492CA86BA076}" sibTransId="{08A6225E-02EA-4962-A6EB-DA33DA8CDB62}"/>
    <dgm:cxn modelId="{40D3F8EB-A6D8-4719-B264-7A95F6AE800D}" type="presOf" srcId="{3C1BC7C1-F6B8-4830-B767-482742332A28}" destId="{3EB7188E-690E-4CAD-A83E-FF13E421E893}" srcOrd="0" destOrd="3" presId="urn:microsoft.com/office/officeart/2005/8/layout/hList1"/>
    <dgm:cxn modelId="{2A3B1DBD-A0D1-45F6-A6FC-F3DA54ECFC72}" type="presOf" srcId="{77C11B78-E5B8-47CC-B263-CB582C092188}" destId="{60566E5C-D570-4334-9E48-B6C2BCB32C30}" srcOrd="0" destOrd="0" presId="urn:microsoft.com/office/officeart/2005/8/layout/hList1"/>
    <dgm:cxn modelId="{633BAA18-8406-4F53-A40D-7B111CB47081}" srcId="{C8EE699D-49F9-40DD-94E4-0AC4A11C708E}" destId="{3C1BC7C1-F6B8-4830-B767-482742332A28}" srcOrd="3" destOrd="0" parTransId="{535100FB-5983-4C0E-BCAD-9B6A58F3520E}" sibTransId="{24AC1A1A-E75F-4B27-BA3F-12AA4BB1BD40}"/>
    <dgm:cxn modelId="{F5D280A0-D7C0-4AB8-9F7E-815381FD7E8B}" srcId="{6351FCC1-8D8E-4E73-A4AD-350696A4DE76}" destId="{0CBBE623-1367-47A3-B023-89C46C661FDB}" srcOrd="2" destOrd="0" parTransId="{50FB51B5-9DED-4482-BDF9-62E61424F61D}" sibTransId="{0A6F8307-FFC1-4F09-A29A-83AC730F2FF6}"/>
    <dgm:cxn modelId="{8B2C9AA1-9A9D-4AE2-8B09-2105FAA9D576}" type="presOf" srcId="{4D1D1FD0-7757-49C7-88AA-241E370E0E6F}" destId="{3EB7188E-690E-4CAD-A83E-FF13E421E893}" srcOrd="0" destOrd="0" presId="urn:microsoft.com/office/officeart/2005/8/layout/hList1"/>
    <dgm:cxn modelId="{213353DB-50E8-45FF-B8B7-E122A5D168C5}" srcId="{ED8D5E21-2B4F-4520-8ED5-C48AEA15BB4F}" destId="{C8EE699D-49F9-40DD-94E4-0AC4A11C708E}" srcOrd="0" destOrd="0" parTransId="{9206DAB0-9FB8-489F-9049-F953E38F8736}" sibTransId="{98EED6D6-2BDF-475C-9176-499C179E8173}"/>
    <dgm:cxn modelId="{EA45595B-1477-40EB-A0FB-8A80A1DA87AE}" srcId="{C8EE699D-49F9-40DD-94E4-0AC4A11C708E}" destId="{317CC272-70DF-430D-B2FA-7DA5DE41A6C7}" srcOrd="1" destOrd="0" parTransId="{E0CB4B20-20D1-4A68-B226-B609AFA76A3D}" sibTransId="{2D1ECFF2-AC34-48B5-BAF9-6B80A5304765}"/>
    <dgm:cxn modelId="{B160F389-817C-4E8D-B381-810B1C03AE79}" srcId="{C8EE699D-49F9-40DD-94E4-0AC4A11C708E}" destId="{4D1D1FD0-7757-49C7-88AA-241E370E0E6F}" srcOrd="0" destOrd="0" parTransId="{4329C096-2FE7-43A4-9509-887E84EDBA47}" sibTransId="{AB5D40D0-720F-478F-AA67-76EA66A6C192}"/>
    <dgm:cxn modelId="{B8420865-C8F2-41AD-8EAF-BA881936FE6D}" type="presParOf" srcId="{8EE3AC8B-C06A-4864-9BBE-BCBC1970A309}" destId="{5DF08E97-11E5-43BB-BF79-55E2D418E5A9}" srcOrd="0" destOrd="0" presId="urn:microsoft.com/office/officeart/2005/8/layout/hList1"/>
    <dgm:cxn modelId="{A8A19629-EE05-4DF2-B2A0-AEC12965F73F}" type="presParOf" srcId="{5DF08E97-11E5-43BB-BF79-55E2D418E5A9}" destId="{5F298170-809F-4F13-BCA3-294AB30F15F7}" srcOrd="0" destOrd="0" presId="urn:microsoft.com/office/officeart/2005/8/layout/hList1"/>
    <dgm:cxn modelId="{C11467E8-3F4A-44D2-A7FA-2D8BC139647E}" type="presParOf" srcId="{5DF08E97-11E5-43BB-BF79-55E2D418E5A9}" destId="{3EB7188E-690E-4CAD-A83E-FF13E421E893}" srcOrd="1" destOrd="0" presId="urn:microsoft.com/office/officeart/2005/8/layout/hList1"/>
    <dgm:cxn modelId="{DBA5FDB1-A436-457C-A948-0C16CD0C401A}" type="presParOf" srcId="{8EE3AC8B-C06A-4864-9BBE-BCBC1970A309}" destId="{75E6BE7E-C02C-4F6F-B937-EC4BBE1093F9}" srcOrd="1" destOrd="0" presId="urn:microsoft.com/office/officeart/2005/8/layout/hList1"/>
    <dgm:cxn modelId="{91045672-2423-486A-B4FC-0BEEEDB66470}" type="presParOf" srcId="{8EE3AC8B-C06A-4864-9BBE-BCBC1970A309}" destId="{41D3A214-13C0-4D54-9437-EC6347A81422}" srcOrd="2" destOrd="0" presId="urn:microsoft.com/office/officeart/2005/8/layout/hList1"/>
    <dgm:cxn modelId="{9EBF34A5-FDDB-4679-8351-D9E055454937}" type="presParOf" srcId="{41D3A214-13C0-4D54-9437-EC6347A81422}" destId="{F98651F0-E656-482F-AF7B-CF9073D40FCF}" srcOrd="0" destOrd="0" presId="urn:microsoft.com/office/officeart/2005/8/layout/hList1"/>
    <dgm:cxn modelId="{98A930CF-E75C-4DD6-A489-D96553846AD1}" type="presParOf" srcId="{41D3A214-13C0-4D54-9437-EC6347A81422}" destId="{60566E5C-D570-4334-9E48-B6C2BCB32C3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D8D5E21-2B4F-4520-8ED5-C48AEA15BB4F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351FCC1-8D8E-4E73-A4AD-350696A4DE76}">
      <dgm:prSet phldrT="[Текст]"/>
      <dgm:spPr/>
      <dgm:t>
        <a:bodyPr/>
        <a:lstStyle/>
        <a:p>
          <a:r>
            <a:rPr lang="ru-RU" dirty="0" smtClean="0"/>
            <a:t>прочие работы и затраты</a:t>
          </a:r>
          <a:endParaRPr lang="ru-RU" dirty="0"/>
        </a:p>
      </dgm:t>
    </dgm:pt>
    <dgm:pt modelId="{F47B0D26-0010-4962-B09D-D2CBD9DBB416}" type="parTrans" cxnId="{CDF9B18E-323D-42D4-9A41-C4F938F1BC80}">
      <dgm:prSet/>
      <dgm:spPr/>
      <dgm:t>
        <a:bodyPr/>
        <a:lstStyle/>
        <a:p>
          <a:endParaRPr lang="ru-RU"/>
        </a:p>
      </dgm:t>
    </dgm:pt>
    <dgm:pt modelId="{B650727A-2059-48EA-B92D-CE36B3DA03E5}" type="sibTrans" cxnId="{CDF9B18E-323D-42D4-9A41-C4F938F1BC80}">
      <dgm:prSet/>
      <dgm:spPr/>
      <dgm:t>
        <a:bodyPr/>
        <a:lstStyle/>
        <a:p>
          <a:endParaRPr lang="ru-RU"/>
        </a:p>
      </dgm:t>
    </dgm:pt>
    <dgm:pt modelId="{77C11B78-E5B8-47CC-B263-CB582C092188}">
      <dgm:prSet phldrT="[Текст]"/>
      <dgm:spPr/>
      <dgm:t>
        <a:bodyPr/>
        <a:lstStyle/>
        <a:p>
          <a:r>
            <a:rPr lang="ru-RU" dirty="0" smtClean="0"/>
            <a:t>проектные и изыскательские работы;</a:t>
          </a:r>
          <a:endParaRPr lang="ru-RU" dirty="0"/>
        </a:p>
      </dgm:t>
    </dgm:pt>
    <dgm:pt modelId="{955B7B7E-3D71-4A24-BE1C-9B7028343114}" type="parTrans" cxnId="{76079E4C-A6F8-4A87-B067-832D05F6408D}">
      <dgm:prSet/>
      <dgm:spPr/>
      <dgm:t>
        <a:bodyPr/>
        <a:lstStyle/>
        <a:p>
          <a:endParaRPr lang="ru-RU"/>
        </a:p>
      </dgm:t>
    </dgm:pt>
    <dgm:pt modelId="{001A1A17-96AA-4D80-AADE-FE21E2A3D511}" type="sibTrans" cxnId="{76079E4C-A6F8-4A87-B067-832D05F6408D}">
      <dgm:prSet/>
      <dgm:spPr/>
      <dgm:t>
        <a:bodyPr/>
        <a:lstStyle/>
        <a:p>
          <a:endParaRPr lang="ru-RU"/>
        </a:p>
      </dgm:t>
    </dgm:pt>
    <dgm:pt modelId="{56F8C567-37E5-44E2-A640-D75DC5703193}">
      <dgm:prSet phldrT="[Текст]"/>
      <dgm:spPr/>
      <dgm:t>
        <a:bodyPr/>
        <a:lstStyle/>
        <a:p>
          <a:r>
            <a:rPr lang="ru-RU" dirty="0" smtClean="0"/>
            <a:t>объекты интеллектуальной собственности</a:t>
          </a:r>
          <a:endParaRPr lang="ru-RU" dirty="0"/>
        </a:p>
      </dgm:t>
    </dgm:pt>
    <dgm:pt modelId="{DEC5C6F6-D56B-45AA-B3CC-BAE7BCCCD3DA}" type="parTrans" cxnId="{C3E1CD8D-0D46-4169-83CE-A948F5914643}">
      <dgm:prSet/>
      <dgm:spPr/>
      <dgm:t>
        <a:bodyPr/>
        <a:lstStyle/>
        <a:p>
          <a:endParaRPr lang="ru-RU"/>
        </a:p>
      </dgm:t>
    </dgm:pt>
    <dgm:pt modelId="{4BFF6952-EB5D-47B4-9A93-E20E8AABA541}" type="sibTrans" cxnId="{C3E1CD8D-0D46-4169-83CE-A948F5914643}">
      <dgm:prSet/>
      <dgm:spPr/>
      <dgm:t>
        <a:bodyPr/>
        <a:lstStyle/>
        <a:p>
          <a:endParaRPr lang="ru-RU"/>
        </a:p>
      </dgm:t>
    </dgm:pt>
    <dgm:pt modelId="{DFD73247-C5D9-441E-8E2A-1DCCD91003BE}">
      <dgm:prSet phldrT="[Текст]"/>
      <dgm:spPr/>
      <dgm:t>
        <a:bodyPr/>
        <a:lstStyle/>
        <a:p>
          <a:r>
            <a:rPr lang="ru-RU" dirty="0" smtClean="0"/>
            <a:t>программное обеспечение и базы данных;</a:t>
          </a:r>
          <a:endParaRPr lang="ru-RU" dirty="0"/>
        </a:p>
      </dgm:t>
    </dgm:pt>
    <dgm:pt modelId="{AF6E98F6-F040-49A0-AFA0-F5F36668FD26}" type="parTrans" cxnId="{A7BFB1EF-DBA1-4328-AB5E-8929CB3CF8BB}">
      <dgm:prSet/>
      <dgm:spPr/>
      <dgm:t>
        <a:bodyPr/>
        <a:lstStyle/>
        <a:p>
          <a:endParaRPr lang="ru-RU"/>
        </a:p>
      </dgm:t>
    </dgm:pt>
    <dgm:pt modelId="{568471E5-5B6E-488A-B579-B215FF10C685}" type="sibTrans" cxnId="{A7BFB1EF-DBA1-4328-AB5E-8929CB3CF8BB}">
      <dgm:prSet/>
      <dgm:spPr/>
      <dgm:t>
        <a:bodyPr/>
        <a:lstStyle/>
        <a:p>
          <a:endParaRPr lang="ru-RU"/>
        </a:p>
      </dgm:t>
    </dgm:pt>
    <dgm:pt modelId="{8DD5519D-693A-4F76-B3C8-CC276B97A3AC}">
      <dgm:prSet phldrT="[Текст]"/>
      <dgm:spPr/>
      <dgm:t>
        <a:bodyPr/>
        <a:lstStyle/>
        <a:p>
          <a:r>
            <a:rPr lang="ru-RU" dirty="0" smtClean="0"/>
            <a:t> научные исследования и разработки;</a:t>
          </a:r>
          <a:endParaRPr lang="ru-RU" dirty="0"/>
        </a:p>
      </dgm:t>
    </dgm:pt>
    <dgm:pt modelId="{371030F4-0BA7-449C-AB87-6D4712DAD0FE}" type="parTrans" cxnId="{BC548C03-3A32-442A-81A3-487B7365F491}">
      <dgm:prSet/>
      <dgm:spPr/>
      <dgm:t>
        <a:bodyPr/>
        <a:lstStyle/>
        <a:p>
          <a:endParaRPr lang="ru-RU"/>
        </a:p>
      </dgm:t>
    </dgm:pt>
    <dgm:pt modelId="{CDA26F23-0D85-41FC-895F-5A94C432AAEC}" type="sibTrans" cxnId="{BC548C03-3A32-442A-81A3-487B7365F491}">
      <dgm:prSet/>
      <dgm:spPr/>
      <dgm:t>
        <a:bodyPr/>
        <a:lstStyle/>
        <a:p>
          <a:endParaRPr lang="ru-RU"/>
        </a:p>
      </dgm:t>
    </dgm:pt>
    <dgm:pt modelId="{F0A76E73-7055-4D08-BC0D-ED02D0D77227}">
      <dgm:prSet phldrT="[Текст]"/>
      <dgm:spPr/>
      <dgm:t>
        <a:bodyPr/>
        <a:lstStyle/>
        <a:p>
          <a:r>
            <a:rPr lang="ru-RU" dirty="0" smtClean="0"/>
            <a:t> прочие объекты интеллектуальной собственности, принимаемые к бухгалтерскому учёту в качестве нематериальных активов.</a:t>
          </a:r>
          <a:endParaRPr lang="ru-RU" dirty="0"/>
        </a:p>
      </dgm:t>
    </dgm:pt>
    <dgm:pt modelId="{093032F9-5A69-4292-892D-8C4764510AEA}" type="parTrans" cxnId="{1A7D3509-2D85-42D5-9287-1866BCF35C00}">
      <dgm:prSet/>
      <dgm:spPr/>
      <dgm:t>
        <a:bodyPr/>
        <a:lstStyle/>
        <a:p>
          <a:endParaRPr lang="ru-RU"/>
        </a:p>
      </dgm:t>
    </dgm:pt>
    <dgm:pt modelId="{B67C2D3E-F85A-4271-9B95-65F31110D213}" type="sibTrans" cxnId="{1A7D3509-2D85-42D5-9287-1866BCF35C00}">
      <dgm:prSet/>
      <dgm:spPr/>
      <dgm:t>
        <a:bodyPr/>
        <a:lstStyle/>
        <a:p>
          <a:endParaRPr lang="ru-RU"/>
        </a:p>
      </dgm:t>
    </dgm:pt>
    <dgm:pt modelId="{E35936E7-2174-4EAB-89A4-75C9657F9C67}">
      <dgm:prSet/>
      <dgm:spPr/>
      <dgm:t>
        <a:bodyPr/>
        <a:lstStyle/>
        <a:p>
          <a:r>
            <a:rPr lang="ru-RU" dirty="0" smtClean="0"/>
            <a:t>оплата услуг органов авторского и технического надзора, государственного строительного надзора;</a:t>
          </a:r>
          <a:endParaRPr lang="ru-RU" dirty="0"/>
        </a:p>
      </dgm:t>
    </dgm:pt>
    <dgm:pt modelId="{7D9267DD-2DD5-442E-BB31-5258D667CC8A}" type="parTrans" cxnId="{ADE46E53-76BE-4E76-8630-92DCD03DFB84}">
      <dgm:prSet/>
      <dgm:spPr/>
      <dgm:t>
        <a:bodyPr/>
        <a:lstStyle/>
        <a:p>
          <a:endParaRPr lang="ru-RU"/>
        </a:p>
      </dgm:t>
    </dgm:pt>
    <dgm:pt modelId="{10CF29BA-CAC1-4B0F-BEDE-3161EF7DC43E}" type="sibTrans" cxnId="{ADE46E53-76BE-4E76-8630-92DCD03DFB84}">
      <dgm:prSet/>
      <dgm:spPr/>
      <dgm:t>
        <a:bodyPr/>
        <a:lstStyle/>
        <a:p>
          <a:endParaRPr lang="ru-RU"/>
        </a:p>
      </dgm:t>
    </dgm:pt>
    <dgm:pt modelId="{26B60228-40ED-4D4D-A9C8-2CF576496861}">
      <dgm:prSet/>
      <dgm:spPr/>
      <dgm:t>
        <a:bodyPr/>
        <a:lstStyle/>
        <a:p>
          <a:r>
            <a:rPr lang="ru-RU" dirty="0" smtClean="0"/>
            <a:t>затраты по насаждению и выращиванию многолетних плодово-ягодных культур.</a:t>
          </a:r>
          <a:endParaRPr lang="ru-RU" dirty="0"/>
        </a:p>
      </dgm:t>
    </dgm:pt>
    <dgm:pt modelId="{C6051CC0-B6DE-489E-9362-651867BFAD85}" type="parTrans" cxnId="{07FC8A69-8DBC-4523-B6E4-63FD855FE7EF}">
      <dgm:prSet/>
      <dgm:spPr/>
      <dgm:t>
        <a:bodyPr/>
        <a:lstStyle/>
        <a:p>
          <a:endParaRPr lang="ru-RU"/>
        </a:p>
      </dgm:t>
    </dgm:pt>
    <dgm:pt modelId="{22F3A07A-D1FA-406D-A523-00612588D72B}" type="sibTrans" cxnId="{07FC8A69-8DBC-4523-B6E4-63FD855FE7EF}">
      <dgm:prSet/>
      <dgm:spPr/>
      <dgm:t>
        <a:bodyPr/>
        <a:lstStyle/>
        <a:p>
          <a:endParaRPr lang="ru-RU"/>
        </a:p>
      </dgm:t>
    </dgm:pt>
    <dgm:pt modelId="{8EE3AC8B-C06A-4864-9BBE-BCBC1970A309}" type="pres">
      <dgm:prSet presAssocID="{ED8D5E21-2B4F-4520-8ED5-C48AEA15BB4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D3A214-13C0-4D54-9437-EC6347A81422}" type="pres">
      <dgm:prSet presAssocID="{6351FCC1-8D8E-4E73-A4AD-350696A4DE76}" presName="composite" presStyleCnt="0"/>
      <dgm:spPr/>
      <dgm:t>
        <a:bodyPr/>
        <a:lstStyle/>
        <a:p>
          <a:endParaRPr lang="ru-RU"/>
        </a:p>
      </dgm:t>
    </dgm:pt>
    <dgm:pt modelId="{F98651F0-E656-482F-AF7B-CF9073D40FCF}" type="pres">
      <dgm:prSet presAssocID="{6351FCC1-8D8E-4E73-A4AD-350696A4DE76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566E5C-D570-4334-9E48-B6C2BCB32C30}" type="pres">
      <dgm:prSet presAssocID="{6351FCC1-8D8E-4E73-A4AD-350696A4DE76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81B1A6-A5A8-4AD9-A1A2-74680D2FB18F}" type="pres">
      <dgm:prSet presAssocID="{B650727A-2059-48EA-B92D-CE36B3DA03E5}" presName="space" presStyleCnt="0"/>
      <dgm:spPr/>
      <dgm:t>
        <a:bodyPr/>
        <a:lstStyle/>
        <a:p>
          <a:endParaRPr lang="ru-RU"/>
        </a:p>
      </dgm:t>
    </dgm:pt>
    <dgm:pt modelId="{EA58ED07-1B0E-4D15-BCD9-E0484AD625DC}" type="pres">
      <dgm:prSet presAssocID="{56F8C567-37E5-44E2-A640-D75DC5703193}" presName="composite" presStyleCnt="0"/>
      <dgm:spPr/>
      <dgm:t>
        <a:bodyPr/>
        <a:lstStyle/>
        <a:p>
          <a:endParaRPr lang="ru-RU"/>
        </a:p>
      </dgm:t>
    </dgm:pt>
    <dgm:pt modelId="{FA7A039C-2997-4EF0-9D35-A1F5F7416014}" type="pres">
      <dgm:prSet presAssocID="{56F8C567-37E5-44E2-A640-D75DC570319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D7CA58-CF27-4785-B46C-628F83DA7517}" type="pres">
      <dgm:prSet presAssocID="{56F8C567-37E5-44E2-A640-D75DC5703193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BFB1EF-DBA1-4328-AB5E-8929CB3CF8BB}" srcId="{56F8C567-37E5-44E2-A640-D75DC5703193}" destId="{DFD73247-C5D9-441E-8E2A-1DCCD91003BE}" srcOrd="0" destOrd="0" parTransId="{AF6E98F6-F040-49A0-AFA0-F5F36668FD26}" sibTransId="{568471E5-5B6E-488A-B579-B215FF10C685}"/>
    <dgm:cxn modelId="{6F0A6D24-FA1B-43D5-B771-168FF74E02DA}" type="presOf" srcId="{26B60228-40ED-4D4D-A9C8-2CF576496861}" destId="{60566E5C-D570-4334-9E48-B6C2BCB32C30}" srcOrd="0" destOrd="2" presId="urn:microsoft.com/office/officeart/2005/8/layout/hList1"/>
    <dgm:cxn modelId="{CDF9B18E-323D-42D4-9A41-C4F938F1BC80}" srcId="{ED8D5E21-2B4F-4520-8ED5-C48AEA15BB4F}" destId="{6351FCC1-8D8E-4E73-A4AD-350696A4DE76}" srcOrd="0" destOrd="0" parTransId="{F47B0D26-0010-4962-B09D-D2CBD9DBB416}" sibTransId="{B650727A-2059-48EA-B92D-CE36B3DA03E5}"/>
    <dgm:cxn modelId="{76079E4C-A6F8-4A87-B067-832D05F6408D}" srcId="{6351FCC1-8D8E-4E73-A4AD-350696A4DE76}" destId="{77C11B78-E5B8-47CC-B263-CB582C092188}" srcOrd="0" destOrd="0" parTransId="{955B7B7E-3D71-4A24-BE1C-9B7028343114}" sibTransId="{001A1A17-96AA-4D80-AADE-FE21E2A3D511}"/>
    <dgm:cxn modelId="{C494D5F7-9887-4592-B491-D1BC01922D15}" type="presOf" srcId="{56F8C567-37E5-44E2-A640-D75DC5703193}" destId="{FA7A039C-2997-4EF0-9D35-A1F5F7416014}" srcOrd="0" destOrd="0" presId="urn:microsoft.com/office/officeart/2005/8/layout/hList1"/>
    <dgm:cxn modelId="{07FC8A69-8DBC-4523-B6E4-63FD855FE7EF}" srcId="{6351FCC1-8D8E-4E73-A4AD-350696A4DE76}" destId="{26B60228-40ED-4D4D-A9C8-2CF576496861}" srcOrd="2" destOrd="0" parTransId="{C6051CC0-B6DE-489E-9362-651867BFAD85}" sibTransId="{22F3A07A-D1FA-406D-A523-00612588D72B}"/>
    <dgm:cxn modelId="{80DE2F9C-A8B7-408E-85ED-0D1886CE2228}" type="presOf" srcId="{6351FCC1-8D8E-4E73-A4AD-350696A4DE76}" destId="{F98651F0-E656-482F-AF7B-CF9073D40FCF}" srcOrd="0" destOrd="0" presId="urn:microsoft.com/office/officeart/2005/8/layout/hList1"/>
    <dgm:cxn modelId="{17C1CF65-3545-4F54-9AE1-4842E4CC01A2}" type="presOf" srcId="{8DD5519D-693A-4F76-B3C8-CC276B97A3AC}" destId="{6DD7CA58-CF27-4785-B46C-628F83DA7517}" srcOrd="0" destOrd="1" presId="urn:microsoft.com/office/officeart/2005/8/layout/hList1"/>
    <dgm:cxn modelId="{C3E1CD8D-0D46-4169-83CE-A948F5914643}" srcId="{ED8D5E21-2B4F-4520-8ED5-C48AEA15BB4F}" destId="{56F8C567-37E5-44E2-A640-D75DC5703193}" srcOrd="1" destOrd="0" parTransId="{DEC5C6F6-D56B-45AA-B3CC-BAE7BCCCD3DA}" sibTransId="{4BFF6952-EB5D-47B4-9A93-E20E8AABA541}"/>
    <dgm:cxn modelId="{BC548C03-3A32-442A-81A3-487B7365F491}" srcId="{56F8C567-37E5-44E2-A640-D75DC5703193}" destId="{8DD5519D-693A-4F76-B3C8-CC276B97A3AC}" srcOrd="1" destOrd="0" parTransId="{371030F4-0BA7-449C-AB87-6D4712DAD0FE}" sibTransId="{CDA26F23-0D85-41FC-895F-5A94C432AAEC}"/>
    <dgm:cxn modelId="{1A7D3509-2D85-42D5-9287-1866BCF35C00}" srcId="{56F8C567-37E5-44E2-A640-D75DC5703193}" destId="{F0A76E73-7055-4D08-BC0D-ED02D0D77227}" srcOrd="2" destOrd="0" parTransId="{093032F9-5A69-4292-892D-8C4764510AEA}" sibTransId="{B67C2D3E-F85A-4271-9B95-65F31110D213}"/>
    <dgm:cxn modelId="{205FFF6E-5F60-4AB8-BDB8-FB1AC2B122CE}" type="presOf" srcId="{F0A76E73-7055-4D08-BC0D-ED02D0D77227}" destId="{6DD7CA58-CF27-4785-B46C-628F83DA7517}" srcOrd="0" destOrd="2" presId="urn:microsoft.com/office/officeart/2005/8/layout/hList1"/>
    <dgm:cxn modelId="{9B4DE049-5882-4268-97F4-96945E236B5A}" type="presOf" srcId="{77C11B78-E5B8-47CC-B263-CB582C092188}" destId="{60566E5C-D570-4334-9E48-B6C2BCB32C30}" srcOrd="0" destOrd="0" presId="urn:microsoft.com/office/officeart/2005/8/layout/hList1"/>
    <dgm:cxn modelId="{0E349AC5-6674-48F0-8593-397DCF07C017}" type="presOf" srcId="{E35936E7-2174-4EAB-89A4-75C9657F9C67}" destId="{60566E5C-D570-4334-9E48-B6C2BCB32C30}" srcOrd="0" destOrd="1" presId="urn:microsoft.com/office/officeart/2005/8/layout/hList1"/>
    <dgm:cxn modelId="{ADE46E53-76BE-4E76-8630-92DCD03DFB84}" srcId="{6351FCC1-8D8E-4E73-A4AD-350696A4DE76}" destId="{E35936E7-2174-4EAB-89A4-75C9657F9C67}" srcOrd="1" destOrd="0" parTransId="{7D9267DD-2DD5-442E-BB31-5258D667CC8A}" sibTransId="{10CF29BA-CAC1-4B0F-BEDE-3161EF7DC43E}"/>
    <dgm:cxn modelId="{1BC21C5F-D445-487B-8BF4-571B49CA4911}" type="presOf" srcId="{DFD73247-C5D9-441E-8E2A-1DCCD91003BE}" destId="{6DD7CA58-CF27-4785-B46C-628F83DA7517}" srcOrd="0" destOrd="0" presId="urn:microsoft.com/office/officeart/2005/8/layout/hList1"/>
    <dgm:cxn modelId="{94989969-C37C-499A-97EE-44358C1202BA}" type="presOf" srcId="{ED8D5E21-2B4F-4520-8ED5-C48AEA15BB4F}" destId="{8EE3AC8B-C06A-4864-9BBE-BCBC1970A309}" srcOrd="0" destOrd="0" presId="urn:microsoft.com/office/officeart/2005/8/layout/hList1"/>
    <dgm:cxn modelId="{441E03E0-E700-4C4D-BBAA-B401819FF399}" type="presParOf" srcId="{8EE3AC8B-C06A-4864-9BBE-BCBC1970A309}" destId="{41D3A214-13C0-4D54-9437-EC6347A81422}" srcOrd="0" destOrd="0" presId="urn:microsoft.com/office/officeart/2005/8/layout/hList1"/>
    <dgm:cxn modelId="{A66EC2A2-E04F-4DB0-A2AA-DC47AE9B7A34}" type="presParOf" srcId="{41D3A214-13C0-4D54-9437-EC6347A81422}" destId="{F98651F0-E656-482F-AF7B-CF9073D40FCF}" srcOrd="0" destOrd="0" presId="urn:microsoft.com/office/officeart/2005/8/layout/hList1"/>
    <dgm:cxn modelId="{177C9D67-A2BA-434B-9AF7-02AA107C5B43}" type="presParOf" srcId="{41D3A214-13C0-4D54-9437-EC6347A81422}" destId="{60566E5C-D570-4334-9E48-B6C2BCB32C30}" srcOrd="1" destOrd="0" presId="urn:microsoft.com/office/officeart/2005/8/layout/hList1"/>
    <dgm:cxn modelId="{D6C5D642-7AE9-432C-B028-CA174BF0E3A7}" type="presParOf" srcId="{8EE3AC8B-C06A-4864-9BBE-BCBC1970A309}" destId="{7881B1A6-A5A8-4AD9-A1A2-74680D2FB18F}" srcOrd="1" destOrd="0" presId="urn:microsoft.com/office/officeart/2005/8/layout/hList1"/>
    <dgm:cxn modelId="{94B3D367-0FD9-478B-AFDF-92663D2D32E7}" type="presParOf" srcId="{8EE3AC8B-C06A-4864-9BBE-BCBC1970A309}" destId="{EA58ED07-1B0E-4D15-BCD9-E0484AD625DC}" srcOrd="2" destOrd="0" presId="urn:microsoft.com/office/officeart/2005/8/layout/hList1"/>
    <dgm:cxn modelId="{30E95EDE-1E47-460A-A436-2CC47E566434}" type="presParOf" srcId="{EA58ED07-1B0E-4D15-BCD9-E0484AD625DC}" destId="{FA7A039C-2997-4EF0-9D35-A1F5F7416014}" srcOrd="0" destOrd="0" presId="urn:microsoft.com/office/officeart/2005/8/layout/hList1"/>
    <dgm:cxn modelId="{C8BDBCB6-C9C0-46AD-920B-EEFA8E87A77F}" type="presParOf" srcId="{EA58ED07-1B0E-4D15-BCD9-E0484AD625DC}" destId="{6DD7CA58-CF27-4785-B46C-628F83DA751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5FB06F3-08BE-4C1A-B8BC-95747E55673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D8DFD2-1DF1-407B-8B99-8F6818BBE21F}">
      <dgm:prSet phldrT="[Текст]" custT="1"/>
      <dgm:spPr>
        <a:solidFill>
          <a:srgbClr val="009999"/>
        </a:solidFill>
        <a:ln>
          <a:solidFill>
            <a:srgbClr val="009999"/>
          </a:solidFill>
        </a:ln>
      </dgm:spPr>
      <dgm:t>
        <a:bodyPr/>
        <a:lstStyle/>
        <a:p>
          <a:r>
            <a:rPr lang="ru-RU" sz="2800" u="none" dirty="0" smtClean="0"/>
            <a:t>Воспроизводственная структура инвестиций в основной капитал</a:t>
          </a:r>
          <a:endParaRPr lang="ru-RU" sz="2800" u="none" dirty="0"/>
        </a:p>
      </dgm:t>
    </dgm:pt>
    <dgm:pt modelId="{28F156F7-2FCE-450B-B669-5F23F1D73BE9}" type="parTrans" cxnId="{19BF913A-D91D-4825-BD3B-9DEDFB11E167}">
      <dgm:prSet/>
      <dgm:spPr/>
      <dgm:t>
        <a:bodyPr/>
        <a:lstStyle/>
        <a:p>
          <a:endParaRPr lang="ru-RU"/>
        </a:p>
      </dgm:t>
    </dgm:pt>
    <dgm:pt modelId="{30871F6F-E36B-4E61-8B99-111CF6EC1ECA}" type="sibTrans" cxnId="{19BF913A-D91D-4825-BD3B-9DEDFB11E167}">
      <dgm:prSet/>
      <dgm:spPr/>
      <dgm:t>
        <a:bodyPr/>
        <a:lstStyle/>
        <a:p>
          <a:endParaRPr lang="ru-RU"/>
        </a:p>
      </dgm:t>
    </dgm:pt>
    <dgm:pt modelId="{99BB25D1-CAD6-4748-A7C8-75F34DC98E00}">
      <dgm:prSet phldrT="[Текст]" custT="1"/>
      <dgm:spPr/>
      <dgm:t>
        <a:bodyPr/>
        <a:lstStyle/>
        <a:p>
          <a:r>
            <a:rPr lang="ru-RU" sz="2400" dirty="0" smtClean="0"/>
            <a:t>Возведение</a:t>
          </a:r>
          <a:endParaRPr lang="ru-RU" sz="2400" dirty="0"/>
        </a:p>
      </dgm:t>
    </dgm:pt>
    <dgm:pt modelId="{2A5F920E-DC2A-40EC-A9E6-2EC315885DEB}" type="parTrans" cxnId="{40054202-0C65-42D4-96D4-5246800B8D8B}">
      <dgm:prSet/>
      <dgm:spPr/>
      <dgm:t>
        <a:bodyPr/>
        <a:lstStyle/>
        <a:p>
          <a:endParaRPr lang="ru-RU"/>
        </a:p>
      </dgm:t>
    </dgm:pt>
    <dgm:pt modelId="{4570155C-0F12-46DC-8696-0338E34AB333}" type="sibTrans" cxnId="{40054202-0C65-42D4-96D4-5246800B8D8B}">
      <dgm:prSet/>
      <dgm:spPr/>
      <dgm:t>
        <a:bodyPr/>
        <a:lstStyle/>
        <a:p>
          <a:endParaRPr lang="ru-RU"/>
        </a:p>
      </dgm:t>
    </dgm:pt>
    <dgm:pt modelId="{3C4A2661-5946-44DC-B582-A149103DA59C}">
      <dgm:prSet phldrT="[Текст]" custT="1"/>
      <dgm:spPr/>
      <dgm:t>
        <a:bodyPr/>
        <a:lstStyle/>
        <a:p>
          <a:r>
            <a:rPr lang="ru-RU" sz="2400" dirty="0" smtClean="0"/>
            <a:t>Реконструкция</a:t>
          </a:r>
          <a:endParaRPr lang="ru-RU" sz="2400" dirty="0"/>
        </a:p>
      </dgm:t>
    </dgm:pt>
    <dgm:pt modelId="{DB4E23B7-BFBF-4FBE-B5D3-BDAF018B5C19}" type="parTrans" cxnId="{A7A8EBE6-B0C8-4287-83F3-03C44A77902C}">
      <dgm:prSet/>
      <dgm:spPr/>
      <dgm:t>
        <a:bodyPr/>
        <a:lstStyle/>
        <a:p>
          <a:endParaRPr lang="ru-RU"/>
        </a:p>
      </dgm:t>
    </dgm:pt>
    <dgm:pt modelId="{6BCD6001-2823-4949-B6F6-780C328B7356}" type="sibTrans" cxnId="{A7A8EBE6-B0C8-4287-83F3-03C44A77902C}">
      <dgm:prSet/>
      <dgm:spPr/>
      <dgm:t>
        <a:bodyPr/>
        <a:lstStyle/>
        <a:p>
          <a:endParaRPr lang="ru-RU"/>
        </a:p>
      </dgm:t>
    </dgm:pt>
    <dgm:pt modelId="{5E549594-F49A-43E5-B79C-10D8273EA106}">
      <dgm:prSet phldrT="[Текст]" custT="1"/>
      <dgm:spPr/>
      <dgm:t>
        <a:bodyPr/>
        <a:lstStyle/>
        <a:p>
          <a:r>
            <a:rPr lang="ru-RU" sz="2400" dirty="0" smtClean="0"/>
            <a:t>Модернизация</a:t>
          </a:r>
          <a:endParaRPr lang="ru-RU" sz="2400" dirty="0"/>
        </a:p>
      </dgm:t>
    </dgm:pt>
    <dgm:pt modelId="{BF5DAC7A-47E4-4B30-B0C9-83460BD17459}" type="parTrans" cxnId="{BAB92919-97A2-49B3-861B-4CFD1DA89B0B}">
      <dgm:prSet/>
      <dgm:spPr/>
      <dgm:t>
        <a:bodyPr/>
        <a:lstStyle/>
        <a:p>
          <a:endParaRPr lang="ru-RU"/>
        </a:p>
      </dgm:t>
    </dgm:pt>
    <dgm:pt modelId="{CC48FA2B-6CA6-428E-A2EC-70A089EAD065}" type="sibTrans" cxnId="{BAB92919-97A2-49B3-861B-4CFD1DA89B0B}">
      <dgm:prSet/>
      <dgm:spPr/>
      <dgm:t>
        <a:bodyPr/>
        <a:lstStyle/>
        <a:p>
          <a:endParaRPr lang="ru-RU"/>
        </a:p>
      </dgm:t>
    </dgm:pt>
    <dgm:pt modelId="{FACD518A-C1A9-43D8-A8D4-70B36F70A040}" type="pres">
      <dgm:prSet presAssocID="{55FB06F3-08BE-4C1A-B8BC-95747E55673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7A3133-7E7E-4360-B95E-16DF9171E0B2}" type="pres">
      <dgm:prSet presAssocID="{0ED8DFD2-1DF1-407B-8B99-8F6818BBE21F}" presName="parentText" presStyleLbl="node1" presStyleIdx="0" presStyleCnt="1" custLinFactNeighborY="-944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CA6EB5-4D9A-4CA8-9E1B-39B22D076567}" type="pres">
      <dgm:prSet presAssocID="{0ED8DFD2-1DF1-407B-8B99-8F6818BBE21F}" presName="childText" presStyleLbl="revTx" presStyleIdx="0" presStyleCnt="1" custScaleY="58936" custLinFactNeighborX="426" custLinFactNeighborY="-686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054202-0C65-42D4-96D4-5246800B8D8B}" srcId="{0ED8DFD2-1DF1-407B-8B99-8F6818BBE21F}" destId="{99BB25D1-CAD6-4748-A7C8-75F34DC98E00}" srcOrd="0" destOrd="0" parTransId="{2A5F920E-DC2A-40EC-A9E6-2EC315885DEB}" sibTransId="{4570155C-0F12-46DC-8696-0338E34AB333}"/>
    <dgm:cxn modelId="{A7A8EBE6-B0C8-4287-83F3-03C44A77902C}" srcId="{0ED8DFD2-1DF1-407B-8B99-8F6818BBE21F}" destId="{3C4A2661-5946-44DC-B582-A149103DA59C}" srcOrd="1" destOrd="0" parTransId="{DB4E23B7-BFBF-4FBE-B5D3-BDAF018B5C19}" sibTransId="{6BCD6001-2823-4949-B6F6-780C328B7356}"/>
    <dgm:cxn modelId="{2B361CEB-57A0-4515-B68C-30897D363B5D}" type="presOf" srcId="{3C4A2661-5946-44DC-B582-A149103DA59C}" destId="{58CA6EB5-4D9A-4CA8-9E1B-39B22D076567}" srcOrd="0" destOrd="1" presId="urn:microsoft.com/office/officeart/2005/8/layout/vList2"/>
    <dgm:cxn modelId="{BAB92919-97A2-49B3-861B-4CFD1DA89B0B}" srcId="{0ED8DFD2-1DF1-407B-8B99-8F6818BBE21F}" destId="{5E549594-F49A-43E5-B79C-10D8273EA106}" srcOrd="2" destOrd="0" parTransId="{BF5DAC7A-47E4-4B30-B0C9-83460BD17459}" sibTransId="{CC48FA2B-6CA6-428E-A2EC-70A089EAD065}"/>
    <dgm:cxn modelId="{88F8B4CD-CF0D-4379-8887-BC9997F459C5}" type="presOf" srcId="{5E549594-F49A-43E5-B79C-10D8273EA106}" destId="{58CA6EB5-4D9A-4CA8-9E1B-39B22D076567}" srcOrd="0" destOrd="2" presId="urn:microsoft.com/office/officeart/2005/8/layout/vList2"/>
    <dgm:cxn modelId="{86EEFB27-1313-4362-9A1F-FF2ABDB4D952}" type="presOf" srcId="{99BB25D1-CAD6-4748-A7C8-75F34DC98E00}" destId="{58CA6EB5-4D9A-4CA8-9E1B-39B22D076567}" srcOrd="0" destOrd="0" presId="urn:microsoft.com/office/officeart/2005/8/layout/vList2"/>
    <dgm:cxn modelId="{5F062892-4DEA-45FB-A576-B1F90BDE017F}" type="presOf" srcId="{0ED8DFD2-1DF1-407B-8B99-8F6818BBE21F}" destId="{7B7A3133-7E7E-4360-B95E-16DF9171E0B2}" srcOrd="0" destOrd="0" presId="urn:microsoft.com/office/officeart/2005/8/layout/vList2"/>
    <dgm:cxn modelId="{19BF913A-D91D-4825-BD3B-9DEDFB11E167}" srcId="{55FB06F3-08BE-4C1A-B8BC-95747E556733}" destId="{0ED8DFD2-1DF1-407B-8B99-8F6818BBE21F}" srcOrd="0" destOrd="0" parTransId="{28F156F7-2FCE-450B-B669-5F23F1D73BE9}" sibTransId="{30871F6F-E36B-4E61-8B99-111CF6EC1ECA}"/>
    <dgm:cxn modelId="{894D355D-E8D8-4816-AD87-4F737838E996}" type="presOf" srcId="{55FB06F3-08BE-4C1A-B8BC-95747E556733}" destId="{FACD518A-C1A9-43D8-A8D4-70B36F70A040}" srcOrd="0" destOrd="0" presId="urn:microsoft.com/office/officeart/2005/8/layout/vList2"/>
    <dgm:cxn modelId="{9F5178D2-B056-4642-9F61-A2CC6216B747}" type="presParOf" srcId="{FACD518A-C1A9-43D8-A8D4-70B36F70A040}" destId="{7B7A3133-7E7E-4360-B95E-16DF9171E0B2}" srcOrd="0" destOrd="0" presId="urn:microsoft.com/office/officeart/2005/8/layout/vList2"/>
    <dgm:cxn modelId="{3BCC77AB-0EE4-48C8-8E72-C9839BF9748C}" type="presParOf" srcId="{FACD518A-C1A9-43D8-A8D4-70B36F70A040}" destId="{58CA6EB5-4D9A-4CA8-9E1B-39B22D07656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0ABD7E-5CF8-4E79-AA2E-4647ED24299C}">
      <dsp:nvSpPr>
        <dsp:cNvPr id="0" name=""/>
        <dsp:cNvSpPr/>
      </dsp:nvSpPr>
      <dsp:spPr>
        <a:xfrm>
          <a:off x="-4493204" y="-689033"/>
          <a:ext cx="5352679" cy="5352679"/>
        </a:xfrm>
        <a:prstGeom prst="blockArc">
          <a:avLst>
            <a:gd name="adj1" fmla="val 18900000"/>
            <a:gd name="adj2" fmla="val 2700000"/>
            <a:gd name="adj3" fmla="val 404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EEBB06-4FFE-42E9-8774-15F511CE6926}">
      <dsp:nvSpPr>
        <dsp:cNvPr id="0" name=""/>
        <dsp:cNvSpPr/>
      </dsp:nvSpPr>
      <dsp:spPr>
        <a:xfrm>
          <a:off x="450206" y="305568"/>
          <a:ext cx="4735885" cy="61145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342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Счет 01«Основные средства»</a:t>
          </a:r>
          <a:endParaRPr lang="ru-RU" sz="15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450206" y="305568"/>
        <a:ext cx="4735885" cy="611454"/>
      </dsp:txXfrm>
    </dsp:sp>
    <dsp:sp modelId="{92A54CC7-41A4-41DA-9498-C8797DF53825}">
      <dsp:nvSpPr>
        <dsp:cNvPr id="0" name=""/>
        <dsp:cNvSpPr/>
      </dsp:nvSpPr>
      <dsp:spPr>
        <a:xfrm>
          <a:off x="68047" y="229136"/>
          <a:ext cx="764318" cy="7643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CFB2D8-641A-4D6E-8FD1-60EA7E2132EA}">
      <dsp:nvSpPr>
        <dsp:cNvPr id="0" name=""/>
        <dsp:cNvSpPr/>
      </dsp:nvSpPr>
      <dsp:spPr>
        <a:xfrm>
          <a:off x="800766" y="1222908"/>
          <a:ext cx="4385324" cy="611454"/>
        </a:xfrm>
        <a:prstGeom prst="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342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Счет 07 «Оборудование к установке»</a:t>
          </a:r>
          <a:endParaRPr lang="ru-RU" sz="15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800766" y="1222908"/>
        <a:ext cx="4385324" cy="611454"/>
      </dsp:txXfrm>
    </dsp:sp>
    <dsp:sp modelId="{D8E3635B-8F62-4FD9-928D-3367EB9F29F0}">
      <dsp:nvSpPr>
        <dsp:cNvPr id="0" name=""/>
        <dsp:cNvSpPr/>
      </dsp:nvSpPr>
      <dsp:spPr>
        <a:xfrm>
          <a:off x="418607" y="1146477"/>
          <a:ext cx="764318" cy="7643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E1A17C-2BF6-481A-9187-9DE3FD4EA36D}">
      <dsp:nvSpPr>
        <dsp:cNvPr id="0" name=""/>
        <dsp:cNvSpPr/>
      </dsp:nvSpPr>
      <dsp:spPr>
        <a:xfrm>
          <a:off x="800766" y="2140249"/>
          <a:ext cx="4385324" cy="611454"/>
        </a:xfrm>
        <a:prstGeom prst="rect">
          <a:avLst/>
        </a:prstGeom>
        <a:solidFill>
          <a:schemeClr val="accent5">
            <a:hueOff val="-4902231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342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Счет 08 «Вложения в долгосрочные активы»</a:t>
          </a:r>
          <a:endParaRPr lang="ru-RU" sz="15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800766" y="2140249"/>
        <a:ext cx="4385324" cy="611454"/>
      </dsp:txXfrm>
    </dsp:sp>
    <dsp:sp modelId="{FF4A545B-801D-44E4-8FB2-51DDBD36A9CB}">
      <dsp:nvSpPr>
        <dsp:cNvPr id="0" name=""/>
        <dsp:cNvSpPr/>
      </dsp:nvSpPr>
      <dsp:spPr>
        <a:xfrm>
          <a:off x="418607" y="2063817"/>
          <a:ext cx="764318" cy="7643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902231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3E8617-0A57-4CC2-9C06-046B42AFB7E8}">
      <dsp:nvSpPr>
        <dsp:cNvPr id="0" name=""/>
        <dsp:cNvSpPr/>
      </dsp:nvSpPr>
      <dsp:spPr>
        <a:xfrm>
          <a:off x="450206" y="3057590"/>
          <a:ext cx="4735885" cy="611454"/>
        </a:xfrm>
        <a:prstGeom prst="rect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342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счета 08 «Вложения в долгосрочные активы», субсчета «Затраты, понесенные до начала выполнения строительно-монтажных работ</a:t>
          </a:r>
          <a:r>
            <a:rPr lang="ru-RU" sz="1500" kern="1200" dirty="0" smtClean="0"/>
            <a:t>»</a:t>
          </a:r>
          <a:endParaRPr lang="ru-RU" sz="15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450206" y="3057590"/>
        <a:ext cx="4735885" cy="611454"/>
      </dsp:txXfrm>
    </dsp:sp>
    <dsp:sp modelId="{661DF292-266F-4328-BDE8-A5C81C961159}">
      <dsp:nvSpPr>
        <dsp:cNvPr id="0" name=""/>
        <dsp:cNvSpPr/>
      </dsp:nvSpPr>
      <dsp:spPr>
        <a:xfrm>
          <a:off x="68047" y="2981158"/>
          <a:ext cx="764318" cy="7643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60EF78-8C66-45C3-B9AE-CF11E1CD22C2}">
      <dsp:nvSpPr>
        <dsp:cNvPr id="0" name=""/>
        <dsp:cNvSpPr/>
      </dsp:nvSpPr>
      <dsp:spPr>
        <a:xfrm>
          <a:off x="180637" y="278"/>
          <a:ext cx="6736999" cy="1723965"/>
        </a:xfrm>
        <a:prstGeom prst="rect">
          <a:avLst/>
        </a:prstGeom>
        <a:solidFill>
          <a:srgbClr val="0099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 объекту, на котором до отчетного периода осуществлялся частичный ввод в эксплуатацию мощности, а в отчетном периоде строительство завершено полностью, то в данном разделе отражается только та мощность, которая введена в эксплуатацию </a:t>
          </a:r>
          <a:r>
            <a:rPr lang="ru-RU" sz="2000" b="1" kern="1200" dirty="0" smtClean="0"/>
            <a:t>в отчетном периоде</a:t>
          </a:r>
          <a:endParaRPr lang="ru-RU" sz="2000" b="1" kern="1200" dirty="0"/>
        </a:p>
      </dsp:txBody>
      <dsp:txXfrm>
        <a:off x="180637" y="278"/>
        <a:ext cx="6736999" cy="17239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60EF78-8C66-45C3-B9AE-CF11E1CD22C2}">
      <dsp:nvSpPr>
        <dsp:cNvPr id="0" name=""/>
        <dsp:cNvSpPr/>
      </dsp:nvSpPr>
      <dsp:spPr>
        <a:xfrm>
          <a:off x="2056" y="115572"/>
          <a:ext cx="3941523" cy="1331918"/>
        </a:xfrm>
        <a:prstGeom prst="rect">
          <a:avLst/>
        </a:prstGeom>
        <a:solidFill>
          <a:srgbClr val="0099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Если в приложении нет подходящей для Вашей организации мощности, раздел не заполняется. </a:t>
          </a:r>
          <a:endParaRPr lang="ru-RU" sz="2000" b="1" kern="1200" dirty="0"/>
        </a:p>
      </dsp:txBody>
      <dsp:txXfrm>
        <a:off x="2056" y="115572"/>
        <a:ext cx="3941523" cy="13319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8D31AA-9D7C-4DE9-9CFC-18588ECCF436}">
      <dsp:nvSpPr>
        <dsp:cNvPr id="0" name=""/>
        <dsp:cNvSpPr/>
      </dsp:nvSpPr>
      <dsp:spPr>
        <a:xfrm>
          <a:off x="1354664" y="3292"/>
          <a:ext cx="3991155" cy="239469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строительно-монтажные работы</a:t>
          </a:r>
          <a:endParaRPr lang="ru-RU" sz="3000" kern="1200" dirty="0"/>
        </a:p>
      </dsp:txBody>
      <dsp:txXfrm>
        <a:off x="1354664" y="3292"/>
        <a:ext cx="3991155" cy="2394693"/>
      </dsp:txXfrm>
    </dsp:sp>
    <dsp:sp modelId="{680B0A17-6BB7-4A9F-9C28-63C169DC094D}">
      <dsp:nvSpPr>
        <dsp:cNvPr id="0" name=""/>
        <dsp:cNvSpPr/>
      </dsp:nvSpPr>
      <dsp:spPr>
        <a:xfrm>
          <a:off x="5744934" y="3292"/>
          <a:ext cx="3991155" cy="2394693"/>
        </a:xfrm>
        <a:prstGeom prst="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машины, оборудование, транспортные средства, инструмент, инвентарь</a:t>
          </a:r>
          <a:endParaRPr lang="ru-RU" sz="3000" kern="1200" dirty="0"/>
        </a:p>
      </dsp:txBody>
      <dsp:txXfrm>
        <a:off x="5744934" y="3292"/>
        <a:ext cx="3991155" cy="2394693"/>
      </dsp:txXfrm>
    </dsp:sp>
    <dsp:sp modelId="{C6D56142-AA0F-4FA5-B872-A3ECB837CBDC}">
      <dsp:nvSpPr>
        <dsp:cNvPr id="0" name=""/>
        <dsp:cNvSpPr/>
      </dsp:nvSpPr>
      <dsp:spPr>
        <a:xfrm>
          <a:off x="1354664" y="2797101"/>
          <a:ext cx="3991155" cy="2394693"/>
        </a:xfrm>
        <a:prstGeom prst="rect">
          <a:avLst/>
        </a:prstGeom>
        <a:solidFill>
          <a:schemeClr val="accent5">
            <a:hueOff val="-4902231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прочие работы и затраты</a:t>
          </a:r>
          <a:endParaRPr lang="ru-RU" sz="3000" kern="1200" dirty="0"/>
        </a:p>
      </dsp:txBody>
      <dsp:txXfrm>
        <a:off x="1354664" y="2797101"/>
        <a:ext cx="3991155" cy="2394693"/>
      </dsp:txXfrm>
    </dsp:sp>
    <dsp:sp modelId="{103DE68C-15FC-406B-9CFF-801B6AB65D52}">
      <dsp:nvSpPr>
        <dsp:cNvPr id="0" name=""/>
        <dsp:cNvSpPr/>
      </dsp:nvSpPr>
      <dsp:spPr>
        <a:xfrm>
          <a:off x="5744934" y="2797101"/>
          <a:ext cx="3991155" cy="2394693"/>
        </a:xfrm>
        <a:prstGeom prst="rect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объекты интеллектуальной собственности</a:t>
          </a:r>
          <a:endParaRPr lang="ru-RU" sz="3000" kern="1200" dirty="0"/>
        </a:p>
      </dsp:txBody>
      <dsp:txXfrm>
        <a:off x="5744934" y="2797101"/>
        <a:ext cx="3991155" cy="23946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298170-809F-4F13-BCA3-294AB30F15F7}">
      <dsp:nvSpPr>
        <dsp:cNvPr id="0" name=""/>
        <dsp:cNvSpPr/>
      </dsp:nvSpPr>
      <dsp:spPr>
        <a:xfrm>
          <a:off x="54" y="207748"/>
          <a:ext cx="5256415" cy="84242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строительно-монтажные работы</a:t>
          </a:r>
          <a:endParaRPr lang="ru-RU" sz="2300" kern="1200" dirty="0"/>
        </a:p>
      </dsp:txBody>
      <dsp:txXfrm>
        <a:off x="54" y="207748"/>
        <a:ext cx="5256415" cy="842420"/>
      </dsp:txXfrm>
    </dsp:sp>
    <dsp:sp modelId="{3EB7188E-690E-4CAD-A83E-FF13E421E893}">
      <dsp:nvSpPr>
        <dsp:cNvPr id="0" name=""/>
        <dsp:cNvSpPr/>
      </dsp:nvSpPr>
      <dsp:spPr>
        <a:xfrm>
          <a:off x="54" y="1050169"/>
          <a:ext cx="5256415" cy="404064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стоимость строительно-монтажных работ;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стоимость работ по монтажу и установке оборудования несущего функциональную нагрузку в зданиях и на других строительных объектах; 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системы, обеспечивающие функционирование зданий (электро-водо-газоснабжения, пожарной, охранной сигнализации и др.);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благоустройство территории.</a:t>
          </a:r>
          <a:endParaRPr lang="ru-RU" sz="2300" kern="1200" dirty="0"/>
        </a:p>
      </dsp:txBody>
      <dsp:txXfrm>
        <a:off x="54" y="1050169"/>
        <a:ext cx="5256415" cy="4040640"/>
      </dsp:txXfrm>
    </dsp:sp>
    <dsp:sp modelId="{F98651F0-E656-482F-AF7B-CF9073D40FCF}">
      <dsp:nvSpPr>
        <dsp:cNvPr id="0" name=""/>
        <dsp:cNvSpPr/>
      </dsp:nvSpPr>
      <dsp:spPr>
        <a:xfrm>
          <a:off x="5992369" y="207748"/>
          <a:ext cx="5256415" cy="842420"/>
        </a:xfrm>
        <a:prstGeom prst="rect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машины, оборудование, транспортные средства, инструмент, инвентарь</a:t>
          </a:r>
          <a:endParaRPr lang="ru-RU" sz="2300" kern="1200" dirty="0"/>
        </a:p>
      </dsp:txBody>
      <dsp:txXfrm>
        <a:off x="5992369" y="207748"/>
        <a:ext cx="5256415" cy="842420"/>
      </dsp:txXfrm>
    </dsp:sp>
    <dsp:sp modelId="{60566E5C-D570-4334-9E48-B6C2BCB32C30}">
      <dsp:nvSpPr>
        <dsp:cNvPr id="0" name=""/>
        <dsp:cNvSpPr/>
      </dsp:nvSpPr>
      <dsp:spPr>
        <a:xfrm>
          <a:off x="5992369" y="1050169"/>
          <a:ext cx="5256415" cy="4040640"/>
        </a:xfrm>
        <a:prstGeom prst="rect">
          <a:avLst/>
        </a:prstGeom>
        <a:solidFill>
          <a:schemeClr val="accent5">
            <a:tint val="40000"/>
            <a:alpha val="90000"/>
            <a:hueOff val="-7391754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4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стоимость всех видов машин и оборудования;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инструмент и инвентарь, включаемых в сметы на строительство, а также принятых в бух. учете в качестве основных средств;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 монтаж и установка оборудования.</a:t>
          </a:r>
          <a:endParaRPr lang="ru-RU" sz="2300" kern="1200" dirty="0"/>
        </a:p>
      </dsp:txBody>
      <dsp:txXfrm>
        <a:off x="5992369" y="1050169"/>
        <a:ext cx="5256415" cy="40406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651F0-E656-482F-AF7B-CF9073D40FCF}">
      <dsp:nvSpPr>
        <dsp:cNvPr id="0" name=""/>
        <dsp:cNvSpPr/>
      </dsp:nvSpPr>
      <dsp:spPr>
        <a:xfrm>
          <a:off x="54" y="8789"/>
          <a:ext cx="5256415" cy="98462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прочие работы и затраты</a:t>
          </a:r>
          <a:endParaRPr lang="ru-RU" sz="2700" kern="1200" dirty="0"/>
        </a:p>
      </dsp:txBody>
      <dsp:txXfrm>
        <a:off x="54" y="8789"/>
        <a:ext cx="5256415" cy="984625"/>
      </dsp:txXfrm>
    </dsp:sp>
    <dsp:sp modelId="{60566E5C-D570-4334-9E48-B6C2BCB32C30}">
      <dsp:nvSpPr>
        <dsp:cNvPr id="0" name=""/>
        <dsp:cNvSpPr/>
      </dsp:nvSpPr>
      <dsp:spPr>
        <a:xfrm>
          <a:off x="54" y="993415"/>
          <a:ext cx="5256415" cy="4296353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проектные и изыскательские работы;</a:t>
          </a:r>
          <a:endParaRPr lang="ru-RU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оплата услуг органов авторского и технического надзора, государственного строительного надзора;</a:t>
          </a:r>
          <a:endParaRPr lang="ru-RU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затраты по насаждению и выращиванию многолетних плодово-ягодных культур.</a:t>
          </a:r>
          <a:endParaRPr lang="ru-RU" sz="2700" kern="1200" dirty="0"/>
        </a:p>
      </dsp:txBody>
      <dsp:txXfrm>
        <a:off x="54" y="993415"/>
        <a:ext cx="5256415" cy="4296353"/>
      </dsp:txXfrm>
    </dsp:sp>
    <dsp:sp modelId="{FA7A039C-2997-4EF0-9D35-A1F5F7416014}">
      <dsp:nvSpPr>
        <dsp:cNvPr id="0" name=""/>
        <dsp:cNvSpPr/>
      </dsp:nvSpPr>
      <dsp:spPr>
        <a:xfrm>
          <a:off x="5992369" y="8789"/>
          <a:ext cx="5256415" cy="984625"/>
        </a:xfrm>
        <a:prstGeom prst="rect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объекты интеллектуальной собственности</a:t>
          </a:r>
          <a:endParaRPr lang="ru-RU" sz="2700" kern="1200" dirty="0"/>
        </a:p>
      </dsp:txBody>
      <dsp:txXfrm>
        <a:off x="5992369" y="8789"/>
        <a:ext cx="5256415" cy="984625"/>
      </dsp:txXfrm>
    </dsp:sp>
    <dsp:sp modelId="{6DD7CA58-CF27-4785-B46C-628F83DA7517}">
      <dsp:nvSpPr>
        <dsp:cNvPr id="0" name=""/>
        <dsp:cNvSpPr/>
      </dsp:nvSpPr>
      <dsp:spPr>
        <a:xfrm>
          <a:off x="5992369" y="993415"/>
          <a:ext cx="5256415" cy="4296353"/>
        </a:xfrm>
        <a:prstGeom prst="rect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программное обеспечение и базы данных;</a:t>
          </a:r>
          <a:endParaRPr lang="ru-RU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 научные исследования и разработки;</a:t>
          </a:r>
          <a:endParaRPr lang="ru-RU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 прочие объекты интеллектуальной собственности, принимаемые к бухгалтерскому учёту в качестве нематериальных активов.</a:t>
          </a:r>
          <a:endParaRPr lang="ru-RU" sz="2700" kern="1200" dirty="0"/>
        </a:p>
      </dsp:txBody>
      <dsp:txXfrm>
        <a:off x="5992369" y="993415"/>
        <a:ext cx="5256415" cy="429635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7A3133-7E7E-4360-B95E-16DF9171E0B2}">
      <dsp:nvSpPr>
        <dsp:cNvPr id="0" name=""/>
        <dsp:cNvSpPr/>
      </dsp:nvSpPr>
      <dsp:spPr>
        <a:xfrm>
          <a:off x="0" y="30969"/>
          <a:ext cx="4668710" cy="1570944"/>
        </a:xfrm>
        <a:prstGeom prst="roundRect">
          <a:avLst/>
        </a:prstGeom>
        <a:solidFill>
          <a:srgbClr val="009999"/>
        </a:solidFill>
        <a:ln w="12700" cap="flat" cmpd="sng" algn="ctr">
          <a:solidFill>
            <a:srgbClr val="0099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u="none" kern="1200" dirty="0" smtClean="0"/>
            <a:t>Воспроизводственная структура инвестиций в основной капитал</a:t>
          </a:r>
          <a:endParaRPr lang="ru-RU" sz="2800" u="none" kern="1200" dirty="0"/>
        </a:p>
      </dsp:txBody>
      <dsp:txXfrm>
        <a:off x="76687" y="107656"/>
        <a:ext cx="4515336" cy="1417570"/>
      </dsp:txXfrm>
    </dsp:sp>
    <dsp:sp modelId="{58CA6EB5-4D9A-4CA8-9E1B-39B22D076567}">
      <dsp:nvSpPr>
        <dsp:cNvPr id="0" name=""/>
        <dsp:cNvSpPr/>
      </dsp:nvSpPr>
      <dsp:spPr>
        <a:xfrm>
          <a:off x="0" y="1680024"/>
          <a:ext cx="4668710" cy="72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232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/>
            <a:t>Возведение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/>
            <a:t>Реконструкция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/>
            <a:t>Модернизация</a:t>
          </a:r>
          <a:endParaRPr lang="ru-RU" sz="2400" kern="1200" dirty="0"/>
        </a:p>
      </dsp:txBody>
      <dsp:txXfrm>
        <a:off x="0" y="1680024"/>
        <a:ext cx="4668710" cy="721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610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962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498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055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47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302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32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178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771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024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759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D6F0C-2B34-4052-856D-C123AC89062E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74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microsoft.com/office/2007/relationships/diagramDrawing" Target="../diagrams/drawing1.xml"/><Relationship Id="rId4" Type="http://schemas.openxmlformats.org/officeDocument/2006/relationships/image" Target="../media/image11.jpeg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6112" y="0"/>
            <a:ext cx="13260651" cy="7411484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682314" y="2817342"/>
            <a:ext cx="9127524" cy="345989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40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 порядке составления и представления государственной статистической отчетности по формам 6-ис (инвестиции) и 4-ис (инвестиции) «</a:t>
            </a:r>
            <a:r>
              <a:rPr lang="ru-RU" sz="40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</a:t>
            </a:r>
            <a:r>
              <a:rPr lang="ru-RU" sz="4000" dirty="0" err="1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тчет</a:t>
            </a:r>
            <a:r>
              <a:rPr lang="ru-RU" sz="40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о вводе в </a:t>
            </a:r>
            <a:r>
              <a:rPr lang="ru-RU" sz="4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эксплуатацию объектов, основных средств и использовании инвестиций в основной капитал»</a:t>
            </a: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785992" y="767943"/>
            <a:ext cx="605930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endParaRPr lang="en-US" sz="1600" b="1" dirty="0" smtClean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ru-RU" sz="16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Гомельской области</a:t>
            </a:r>
            <a:endParaRPr lang="ru-RU" sz="18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940" y="3325092"/>
            <a:ext cx="1417673" cy="1463039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3864033" y="3234687"/>
            <a:ext cx="331610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spc="3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615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67" y="932597"/>
            <a:ext cx="11248841" cy="458882"/>
          </a:xfrm>
          <a:gradFill flip="none" rotWithShape="1">
            <a:gsLst>
              <a:gs pos="0">
                <a:srgbClr val="009999">
                  <a:tint val="66000"/>
                  <a:satMod val="160000"/>
                </a:srgbClr>
              </a:gs>
              <a:gs pos="50000">
                <a:srgbClr val="009999">
                  <a:tint val="44500"/>
                  <a:satMod val="160000"/>
                </a:srgbClr>
              </a:gs>
              <a:gs pos="100000">
                <a:srgbClr val="009999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9999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500" u="sng" dirty="0" smtClean="0"/>
              <a:t>Технологическая структура инвестиций в основной капитал</a:t>
            </a:r>
            <a:endParaRPr lang="ru-RU" sz="2600" u="sng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</a:p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Гомельской 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</a:t>
            </a:r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664619936"/>
              </p:ext>
            </p:extLst>
          </p:nvPr>
        </p:nvGraphicFramePr>
        <p:xfrm>
          <a:off x="88512" y="1434548"/>
          <a:ext cx="11248840" cy="5298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93275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690" y="-100464"/>
            <a:ext cx="12232572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6" name="Заголовок 4"/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</a:p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Гомельской 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</a:t>
            </a:r>
            <a:r>
              <a:rPr lang="en-US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234752" y="933060"/>
            <a:ext cx="9144000" cy="662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ru-RU" sz="3600" dirty="0"/>
              <a:t>машины, оборудование, транспортные средства, инструмент, инвентарь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2128207"/>
            <a:ext cx="531743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</a:t>
            </a:r>
            <a:r>
              <a:rPr lang="ru-RU" dirty="0"/>
              <a:t>строке 0222 </a:t>
            </a:r>
            <a:r>
              <a:rPr lang="ru-RU" b="1" dirty="0"/>
              <a:t>НЕ ОТРАЖАЕТСЯ </a:t>
            </a:r>
            <a:r>
              <a:rPr lang="ru-RU" dirty="0"/>
              <a:t>стоимость </a:t>
            </a:r>
            <a:r>
              <a:rPr lang="ru-RU" dirty="0" smtClean="0"/>
              <a:t>машин </a:t>
            </a:r>
            <a:r>
              <a:rPr lang="ru-RU" dirty="0"/>
              <a:t>и </a:t>
            </a:r>
            <a:r>
              <a:rPr lang="ru-RU" dirty="0" smtClean="0"/>
              <a:t>оборудования, </a:t>
            </a:r>
            <a:r>
              <a:rPr lang="ru-RU" b="1" dirty="0"/>
              <a:t>приобретенных с целью продажи </a:t>
            </a:r>
            <a:r>
              <a:rPr lang="ru-RU" dirty="0"/>
              <a:t>или </a:t>
            </a:r>
            <a:r>
              <a:rPr lang="ru-RU" b="1" dirty="0"/>
              <a:t>числившихся ранее </a:t>
            </a:r>
            <a:r>
              <a:rPr lang="ru-RU" dirty="0"/>
              <a:t>в составе основных средств других организаций Республики Беларусь, а также бывших в употреблении у физических лиц (кроме приобретенных из-за границы</a:t>
            </a:r>
            <a:r>
              <a:rPr lang="ru-RU" dirty="0" smtClean="0"/>
              <a:t>), а также </a:t>
            </a:r>
            <a:r>
              <a:rPr lang="ru-RU" dirty="0"/>
              <a:t>и затраты на их доставку и </a:t>
            </a:r>
            <a:r>
              <a:rPr lang="ru-RU" dirty="0" smtClean="0"/>
              <a:t>монтаж.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15690" y="4239345"/>
            <a:ext cx="5333125" cy="20313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В </a:t>
            </a:r>
            <a:r>
              <a:rPr lang="ru-RU" dirty="0"/>
              <a:t>строке 0222 </a:t>
            </a:r>
            <a:r>
              <a:rPr lang="ru-RU" b="1" dirty="0" smtClean="0"/>
              <a:t>ОТРАЖАЮТСЯ </a:t>
            </a:r>
            <a:r>
              <a:rPr lang="ru-RU" dirty="0" smtClean="0"/>
              <a:t>данные </a:t>
            </a:r>
            <a:r>
              <a:rPr lang="ru-RU" dirty="0"/>
              <a:t>о поступивших машинах, оборудовании, транспортных средствах, инструменте и инвентаре по первоначальной стоимости, </a:t>
            </a:r>
            <a:r>
              <a:rPr lang="ru-RU" b="1" dirty="0"/>
              <a:t>ВКЛЮЧАЯ</a:t>
            </a:r>
            <a:r>
              <a:rPr lang="ru-RU" dirty="0"/>
              <a:t> </a:t>
            </a:r>
            <a:r>
              <a:rPr lang="ru-RU" dirty="0" smtClean="0"/>
              <a:t>затраты </a:t>
            </a:r>
            <a:r>
              <a:rPr lang="ru-RU" dirty="0"/>
              <a:t>по доставке</a:t>
            </a:r>
            <a:r>
              <a:rPr lang="ru-RU" dirty="0" smtClean="0"/>
              <a:t>, </a:t>
            </a:r>
            <a:r>
              <a:rPr lang="ru-RU" dirty="0"/>
              <a:t>монтажу и иные затраты, </a:t>
            </a:r>
            <a:r>
              <a:rPr lang="ru-RU" dirty="0" smtClean="0"/>
              <a:t>связанные </a:t>
            </a:r>
            <a:r>
              <a:rPr lang="ru-RU" dirty="0"/>
              <a:t>с получением объектов основных средств и доведением их до состояния, пригодного к использованию.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30326" y="2128207"/>
            <a:ext cx="58467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</a:t>
            </a:r>
            <a:r>
              <a:rPr lang="ru-RU" dirty="0"/>
              <a:t>строке 0222 </a:t>
            </a:r>
            <a:r>
              <a:rPr lang="ru-RU" b="1" dirty="0" smtClean="0"/>
              <a:t>ОТРАЖАЮТСЯ</a:t>
            </a:r>
            <a:r>
              <a:rPr lang="ru-RU" dirty="0" smtClean="0"/>
              <a:t> затраты </a:t>
            </a:r>
            <a:r>
              <a:rPr lang="ru-RU" dirty="0"/>
              <a:t>по монтажу, установке (включая пусконаладочные работы) </a:t>
            </a:r>
            <a:r>
              <a:rPr lang="ru-RU" dirty="0" smtClean="0"/>
              <a:t>оборудования, </a:t>
            </a:r>
            <a:r>
              <a:rPr lang="ru-RU" dirty="0"/>
              <a:t>с выделением таких затрат </a:t>
            </a:r>
            <a:r>
              <a:rPr lang="ru-RU" dirty="0" smtClean="0"/>
              <a:t>строку </a:t>
            </a:r>
            <a:r>
              <a:rPr lang="ru-RU" b="1" dirty="0" smtClean="0"/>
              <a:t>0294.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30326" y="3392630"/>
            <a:ext cx="563010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В </a:t>
            </a:r>
            <a:r>
              <a:rPr lang="ru-RU" dirty="0" smtClean="0"/>
              <a:t>строке </a:t>
            </a:r>
            <a:r>
              <a:rPr lang="ru-RU" dirty="0"/>
              <a:t>0223 «из них импортные» из общей стоимости оборудования </a:t>
            </a:r>
            <a:r>
              <a:rPr lang="ru-RU" b="1" dirty="0" smtClean="0"/>
              <a:t>ОТРАЖАЕТСЯ</a:t>
            </a:r>
            <a:r>
              <a:rPr lang="ru-RU" dirty="0" smtClean="0"/>
              <a:t> оборудование </a:t>
            </a:r>
            <a:r>
              <a:rPr lang="ru-RU" dirty="0"/>
              <a:t>импортного производства независимо от места его приобретения.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719158" y="4945871"/>
            <a:ext cx="56412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</a:t>
            </a:r>
            <a:r>
              <a:rPr lang="ru-RU" dirty="0"/>
              <a:t>строке 0223 </a:t>
            </a:r>
            <a:r>
              <a:rPr lang="ru-RU" b="1" dirty="0"/>
              <a:t>НЕ </a:t>
            </a:r>
            <a:r>
              <a:rPr lang="ru-RU" b="1" dirty="0" smtClean="0"/>
              <a:t>ОТРАЖАЕТСЯ</a:t>
            </a:r>
            <a:r>
              <a:rPr lang="ru-RU" dirty="0" smtClean="0"/>
              <a:t> оборудование, собранное из деталей, произведенных за рубежом (автомобили</a:t>
            </a:r>
            <a:r>
              <a:rPr lang="ru-RU" dirty="0"/>
              <a:t>, компьютеры, стеллажи и т.п</a:t>
            </a:r>
            <a:r>
              <a:rPr lang="ru-RU" dirty="0" smtClean="0"/>
              <a:t>.); стоимость </a:t>
            </a:r>
            <a:r>
              <a:rPr lang="ru-RU" dirty="0"/>
              <a:t>выполненных работ по монтажу оборудования.</a:t>
            </a:r>
          </a:p>
        </p:txBody>
      </p:sp>
    </p:spTree>
    <p:extLst>
      <p:ext uri="{BB962C8B-B14F-4D97-AF65-F5344CB8AC3E}">
        <p14:creationId xmlns:p14="http://schemas.microsoft.com/office/powerpoint/2010/main" val="2984493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</a:p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Гомельской 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</a:t>
            </a:r>
            <a:r>
              <a:rPr lang="en-US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06914147"/>
              </p:ext>
            </p:extLst>
          </p:nvPr>
        </p:nvGraphicFramePr>
        <p:xfrm>
          <a:off x="271038" y="992272"/>
          <a:ext cx="4668710" cy="4667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 Box 165"/>
          <p:cNvSpPr txBox="1">
            <a:spLocks noChangeArrowheads="1"/>
          </p:cNvSpPr>
          <p:nvPr/>
        </p:nvSpPr>
        <p:spPr bwMode="auto">
          <a:xfrm>
            <a:off x="179849" y="4181123"/>
            <a:ext cx="4759899" cy="1887696"/>
          </a:xfrm>
          <a:prstGeom prst="rect">
            <a:avLst/>
          </a:prstGeom>
          <a:noFill/>
          <a:ln w="38100">
            <a:solidFill>
              <a:schemeClr val="accent4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2000"/>
              </a:lnSpc>
              <a:spcBef>
                <a:spcPts val="0"/>
              </a:spcBef>
              <a:buClrTx/>
              <a:buFontTx/>
              <a:buNone/>
              <a:defRPr/>
            </a:pPr>
            <a:r>
              <a:rPr lang="be-BY" altLang="ru-RU" sz="2200" dirty="0" smtClean="0">
                <a:latin typeface="+mn-lt"/>
              </a:rPr>
              <a:t>Отнесение инвестиций в основной капитал к направлениям воспроизводственной структуры производится в соответствии с </a:t>
            </a:r>
            <a:r>
              <a:rPr lang="be-BY" altLang="ru-RU" sz="2200" b="1" dirty="0" smtClean="0">
                <a:latin typeface="+mn-lt"/>
              </a:rPr>
              <a:t>характером строительства</a:t>
            </a:r>
            <a:r>
              <a:rPr lang="be-BY" altLang="ru-RU" sz="2200" dirty="0" smtClean="0">
                <a:latin typeface="+mn-lt"/>
              </a:rPr>
              <a:t>, указанным </a:t>
            </a:r>
            <a:r>
              <a:rPr lang="be-BY" altLang="ru-RU" sz="2200" b="1" dirty="0" smtClean="0">
                <a:latin typeface="+mn-lt"/>
              </a:rPr>
              <a:t>в проектно-сметной документации</a:t>
            </a:r>
            <a:r>
              <a:rPr lang="be-BY" altLang="ru-RU" sz="2200" dirty="0" smtClean="0">
                <a:latin typeface="+mn-lt"/>
              </a:rPr>
              <a:t>.</a:t>
            </a:r>
            <a:endParaRPr lang="ru-RU" altLang="ru-RU" sz="2200" dirty="0" smtClean="0">
              <a:latin typeface="+mn-lt"/>
            </a:endParaRPr>
          </a:p>
        </p:txBody>
      </p:sp>
      <p:sp>
        <p:nvSpPr>
          <p:cNvPr id="6" name="Нашивка 5"/>
          <p:cNvSpPr/>
          <p:nvPr/>
        </p:nvSpPr>
        <p:spPr>
          <a:xfrm rot="5400000">
            <a:off x="5305835" y="1254276"/>
            <a:ext cx="288235" cy="357808"/>
          </a:xfrm>
          <a:prstGeom prst="chevro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Col="72000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Нашивка 11"/>
          <p:cNvSpPr/>
          <p:nvPr/>
        </p:nvSpPr>
        <p:spPr>
          <a:xfrm rot="5400000">
            <a:off x="5295892" y="2470853"/>
            <a:ext cx="288235" cy="357808"/>
          </a:xfrm>
          <a:prstGeom prst="chevro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Col="72000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 rot="5400000">
            <a:off x="5305836" y="2027589"/>
            <a:ext cx="288235" cy="357808"/>
          </a:xfrm>
          <a:prstGeom prst="chevro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Col="72000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 rot="5400000">
            <a:off x="5295893" y="1640932"/>
            <a:ext cx="288235" cy="357808"/>
          </a:xfrm>
          <a:prstGeom prst="chevro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Col="72000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 rot="5400000">
            <a:off x="5305838" y="3687432"/>
            <a:ext cx="288235" cy="357808"/>
          </a:xfrm>
          <a:prstGeom prst="chevro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Col="72000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 rot="5400000">
            <a:off x="5305838" y="3272471"/>
            <a:ext cx="288235" cy="357808"/>
          </a:xfrm>
          <a:prstGeom prst="chevro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Col="72000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Нашивка 16"/>
          <p:cNvSpPr/>
          <p:nvPr/>
        </p:nvSpPr>
        <p:spPr>
          <a:xfrm rot="5400000">
            <a:off x="5305838" y="2857510"/>
            <a:ext cx="288235" cy="357808"/>
          </a:xfrm>
          <a:prstGeom prst="chevro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Col="72000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Нашивка 17"/>
          <p:cNvSpPr/>
          <p:nvPr/>
        </p:nvSpPr>
        <p:spPr>
          <a:xfrm rot="5400000">
            <a:off x="5295899" y="5403886"/>
            <a:ext cx="288235" cy="357808"/>
          </a:xfrm>
          <a:prstGeom prst="chevro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Col="72000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Нашивка 18"/>
          <p:cNvSpPr/>
          <p:nvPr/>
        </p:nvSpPr>
        <p:spPr>
          <a:xfrm rot="5400000">
            <a:off x="5299211" y="4932315"/>
            <a:ext cx="288235" cy="357808"/>
          </a:xfrm>
          <a:prstGeom prst="chevro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Col="72000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Нашивка 19"/>
          <p:cNvSpPr/>
          <p:nvPr/>
        </p:nvSpPr>
        <p:spPr>
          <a:xfrm rot="5400000">
            <a:off x="5305837" y="4517354"/>
            <a:ext cx="288235" cy="357808"/>
          </a:xfrm>
          <a:prstGeom prst="chevro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Col="72000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Нашивка 20"/>
          <p:cNvSpPr/>
          <p:nvPr/>
        </p:nvSpPr>
        <p:spPr>
          <a:xfrm rot="5400000">
            <a:off x="5295899" y="4102394"/>
            <a:ext cx="288235" cy="357808"/>
          </a:xfrm>
          <a:prstGeom prst="chevro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Col="72000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41139" y="909960"/>
            <a:ext cx="3449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u="sng" dirty="0" smtClean="0"/>
              <a:t>Обращаем внимание</a:t>
            </a:r>
            <a:endParaRPr lang="ru-RU" sz="2800" u="sng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753280" y="3325943"/>
            <a:ext cx="5625185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/>
              <a:t>Замена</a:t>
            </a:r>
            <a:r>
              <a:rPr lang="ru-RU" dirty="0" smtClean="0"/>
              <a:t> </a:t>
            </a:r>
            <a:r>
              <a:rPr lang="ru-RU" dirty="0"/>
              <a:t>офисной мебели, транспортных средств, используемых для обеспечения комфортной рабочей </a:t>
            </a:r>
            <a:r>
              <a:rPr lang="ru-RU" dirty="0" smtClean="0"/>
              <a:t>среды, </a:t>
            </a:r>
            <a:r>
              <a:rPr lang="ru-RU" dirty="0"/>
              <a:t>предметов быта – </a:t>
            </a:r>
            <a:r>
              <a:rPr lang="ru-RU" dirty="0" smtClean="0"/>
              <a:t>холодильников, </a:t>
            </a:r>
            <a:r>
              <a:rPr lang="ru-RU" dirty="0"/>
              <a:t>кондиционеров, компьютеров (предназначенных для функционирования обслуживающих организацию подразделений) </a:t>
            </a:r>
            <a:r>
              <a:rPr lang="ru-RU" b="1" dirty="0"/>
              <a:t>НЕ ЯВЛЯЕТСЯ </a:t>
            </a:r>
            <a:r>
              <a:rPr lang="ru-RU" dirty="0" smtClean="0"/>
              <a:t>модернизацией.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753280" y="1476014"/>
            <a:ext cx="5625185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softEdge rad="6350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r>
              <a:rPr lang="ru-RU" dirty="0"/>
              <a:t>Затраты на </a:t>
            </a:r>
            <a:r>
              <a:rPr lang="ru-RU" dirty="0" smtClean="0"/>
              <a:t>приобретение </a:t>
            </a:r>
            <a:r>
              <a:rPr lang="ru-RU" dirty="0"/>
              <a:t>мебели, бытовой техники, вычислительной и организационной техники, транспортных </a:t>
            </a:r>
            <a:r>
              <a:rPr lang="ru-RU" dirty="0" smtClean="0"/>
              <a:t>средств, а </a:t>
            </a:r>
            <a:r>
              <a:rPr lang="ru-RU" dirty="0"/>
              <a:t>также проектно-изыскательские работы для строительства будущих лет </a:t>
            </a:r>
            <a:r>
              <a:rPr lang="ru-RU" b="1" dirty="0"/>
              <a:t>НЕ ОТНОСЯТСЯ </a:t>
            </a:r>
            <a:r>
              <a:rPr lang="ru-RU" dirty="0"/>
              <a:t>ни к новому строительству, ни к реконструкции, ни к модернизации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753280" y="5188299"/>
            <a:ext cx="5625185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Монтаж и установка систем охранной, пожарной сигнализации, систем видеонаблюдения, систем кондиционирования воздуха и т.п., </a:t>
            </a:r>
            <a:r>
              <a:rPr lang="ru-RU" dirty="0" smtClean="0"/>
              <a:t>произведенные в </a:t>
            </a:r>
            <a:r>
              <a:rPr lang="ru-RU" dirty="0"/>
              <a:t>здании (сооружении), которое уже эксплуатируется,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НЕ </a:t>
            </a:r>
            <a:r>
              <a:rPr lang="ru-RU" b="1" dirty="0"/>
              <a:t>ЯВЛЯЕТСЯ</a:t>
            </a:r>
            <a:r>
              <a:rPr lang="ru-RU" dirty="0"/>
              <a:t> </a:t>
            </a:r>
            <a:r>
              <a:rPr lang="ru-RU" dirty="0" smtClean="0"/>
              <a:t>реконструкцией (модернизацией)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416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237" y="948780"/>
            <a:ext cx="11248841" cy="519685"/>
          </a:xfrm>
          <a:gradFill flip="none" rotWithShape="1">
            <a:gsLst>
              <a:gs pos="0">
                <a:srgbClr val="009999">
                  <a:tint val="66000"/>
                  <a:satMod val="160000"/>
                </a:srgbClr>
              </a:gs>
              <a:gs pos="50000">
                <a:srgbClr val="009999">
                  <a:tint val="44500"/>
                  <a:satMod val="160000"/>
                </a:srgbClr>
              </a:gs>
              <a:gs pos="100000">
                <a:srgbClr val="009999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9999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u="sng" dirty="0" smtClean="0"/>
              <a:t>Ввод в эксплуатацию основных средств </a:t>
            </a:r>
            <a:endParaRPr lang="ru-RU" sz="2800" u="sng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</a:p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Гомельской 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13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2388" y="1869141"/>
            <a:ext cx="10784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765760"/>
              </p:ext>
            </p:extLst>
          </p:nvPr>
        </p:nvGraphicFramePr>
        <p:xfrm>
          <a:off x="123824" y="1714501"/>
          <a:ext cx="11125202" cy="4762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65872"/>
                <a:gridCol w="887927"/>
                <a:gridCol w="1332935"/>
                <a:gridCol w="1190866"/>
                <a:gridCol w="1190866"/>
                <a:gridCol w="1190866"/>
                <a:gridCol w="1332935"/>
                <a:gridCol w="1332935"/>
              </a:tblGrid>
              <a:tr h="1005720"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Наименование вида экономической деятельности по ОКРБ 005-2011 </a:t>
                      </a: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Код строки, </a:t>
                      </a:r>
                      <a:b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код по ОКРБ 005-2011</a:t>
                      </a: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Введено в эксплуатацию основных средств</a:t>
                      </a: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Инвестиции в основной капитал (из строки 0202 таблицы 2)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Строительно-монтажные работы </a:t>
                      </a:r>
                      <a:b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(из строки</a:t>
                      </a:r>
                      <a:b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0220</a:t>
                      </a:r>
                      <a:b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графы 1 </a:t>
                      </a:r>
                      <a:b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таблицы 3)</a:t>
                      </a: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Машины, оборудование, транспортные средства, инструмент, инвентарь</a:t>
                      </a:r>
                      <a:b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(из строки </a:t>
                      </a:r>
                      <a:b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0222 графы 1 таблицы 3)</a:t>
                      </a: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Из них работы по монтажу оборудования</a:t>
                      </a:r>
                      <a:b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(из строки</a:t>
                      </a:r>
                      <a:b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0294 </a:t>
                      </a:r>
                      <a:b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графы 1 </a:t>
                      </a:r>
                      <a:b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таблицы 3)</a:t>
                      </a:r>
                    </a:p>
                  </a:txBody>
                  <a:tcPr marL="68580" marR="68580" marT="0" marB="0" anchor="ctr"/>
                </a:tc>
              </a:tr>
              <a:tr h="9365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за период </a:t>
                      </a:r>
                      <a:b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с начала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</a:rPr>
                        <a:t>отчетного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года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за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</a:rPr>
                        <a:t>соответст-вующий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 период прошлого </a:t>
                      </a:r>
                      <a:b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года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126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Б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</a:tr>
              <a:tr h="37186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Всего……………………..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0301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</a:tr>
              <a:tr h="73781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в том числе по видам </a:t>
                      </a:r>
                      <a:b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</a:b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экономической деятельности: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0302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х</a:t>
                      </a:r>
                    </a:p>
                  </a:txBody>
                  <a:tcPr marL="68580" marR="68580" marT="0" marB="0" anchor="ctr"/>
                </a:tc>
              </a:tr>
              <a:tr h="357325"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57325"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57325"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57325"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3414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67" y="932596"/>
            <a:ext cx="11248841" cy="519685"/>
          </a:xfrm>
          <a:gradFill flip="none" rotWithShape="1">
            <a:gsLst>
              <a:gs pos="0">
                <a:srgbClr val="009999">
                  <a:tint val="66000"/>
                  <a:satMod val="160000"/>
                </a:srgbClr>
              </a:gs>
              <a:gs pos="50000">
                <a:srgbClr val="009999">
                  <a:tint val="44500"/>
                  <a:satMod val="160000"/>
                </a:srgbClr>
              </a:gs>
              <a:gs pos="100000">
                <a:srgbClr val="009999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9999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u="sng" dirty="0" smtClean="0"/>
              <a:t>Инвестиции в основной капитал по источникам финансирования</a:t>
            </a:r>
            <a:endParaRPr lang="ru-RU" sz="2800" u="sng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</a:p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Гомельской 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14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2388" y="1869141"/>
            <a:ext cx="10784541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800" dirty="0" smtClean="0"/>
              <a:t> собственные </a:t>
            </a:r>
            <a:r>
              <a:rPr lang="ru-RU" sz="2800" dirty="0"/>
              <a:t>средства </a:t>
            </a:r>
            <a:r>
              <a:rPr lang="ru-RU" sz="2800" dirty="0" smtClean="0"/>
              <a:t>организаций;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800" dirty="0" smtClean="0"/>
              <a:t> заемные </a:t>
            </a:r>
            <a:r>
              <a:rPr lang="ru-RU" sz="2800" dirty="0"/>
              <a:t>средства других </a:t>
            </a:r>
            <a:r>
              <a:rPr lang="ru-RU" sz="2800" dirty="0" smtClean="0"/>
              <a:t>организаций – заполняется на основании договора займа на условиях возвратности и платности займа;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800" dirty="0" smtClean="0"/>
              <a:t> средства республиканского бюджета ( включая средства семейного капитала);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800" dirty="0" smtClean="0"/>
              <a:t> средства местных бюджетов;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800" dirty="0" smtClean="0"/>
              <a:t> средства </a:t>
            </a:r>
            <a:r>
              <a:rPr lang="ru-RU" sz="2800" dirty="0"/>
              <a:t>внебюджетных </a:t>
            </a:r>
            <a:r>
              <a:rPr lang="ru-RU" sz="2800" dirty="0" smtClean="0"/>
              <a:t>фондов (инвестиционные и инновационные фонды, </a:t>
            </a:r>
            <a:r>
              <a:rPr lang="ru-RU" sz="2800" dirty="0"/>
              <a:t>образуемые ежегодно в соответствии с законодательными актами </a:t>
            </a:r>
            <a:r>
              <a:rPr lang="ru-RU" sz="2800" dirty="0" smtClean="0"/>
              <a:t>);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72592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67" y="932596"/>
            <a:ext cx="11248841" cy="519685"/>
          </a:xfrm>
          <a:gradFill flip="none" rotWithShape="1">
            <a:gsLst>
              <a:gs pos="0">
                <a:srgbClr val="009999">
                  <a:tint val="66000"/>
                  <a:satMod val="160000"/>
                </a:srgbClr>
              </a:gs>
              <a:gs pos="50000">
                <a:srgbClr val="009999">
                  <a:tint val="44500"/>
                  <a:satMod val="160000"/>
                </a:srgbClr>
              </a:gs>
              <a:gs pos="100000">
                <a:srgbClr val="009999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9999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u="sng" dirty="0" smtClean="0"/>
              <a:t>Инвестиции в основной капитал по источникам финансирования</a:t>
            </a:r>
            <a:endParaRPr lang="ru-RU" sz="2800" u="sng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</a:p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Гомельской 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</a:t>
            </a:r>
            <a:r>
              <a:rPr lang="en-US" sz="20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2387" y="1721224"/>
            <a:ext cx="10784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800" dirty="0" smtClean="0"/>
              <a:t> иностранные инвестиции: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149887" y="2318296"/>
            <a:ext cx="1006944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Wingdings" pitchFamily="2" charset="2"/>
              <a:buChar char="q"/>
            </a:pPr>
            <a:r>
              <a:rPr lang="ru-RU" sz="2400" dirty="0" smtClean="0"/>
              <a:t>средства</a:t>
            </a:r>
            <a:r>
              <a:rPr lang="ru-RU" sz="2400" dirty="0"/>
              <a:t>, полученные </a:t>
            </a:r>
            <a:r>
              <a:rPr lang="ru-RU" sz="2400" dirty="0" smtClean="0"/>
              <a:t>из-за </a:t>
            </a:r>
            <a:r>
              <a:rPr lang="ru-RU" sz="2400" dirty="0"/>
              <a:t>рубежа </a:t>
            </a:r>
            <a:r>
              <a:rPr lang="ru-RU" sz="2400" dirty="0" smtClean="0"/>
              <a:t>от </a:t>
            </a:r>
            <a:r>
              <a:rPr lang="ru-RU" sz="2400" dirty="0"/>
              <a:t>прямого иностранного инвестора и использованные на реализацию инвестиционного </a:t>
            </a:r>
            <a:r>
              <a:rPr lang="ru-RU" sz="2400" dirty="0" smtClean="0"/>
              <a:t>проекта;</a:t>
            </a:r>
            <a:endParaRPr lang="ru-RU" sz="2400" dirty="0"/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q"/>
            </a:pPr>
            <a:r>
              <a:rPr lang="ru-RU" sz="2400" dirty="0"/>
              <a:t>взносы в уставный фонд организации, осуществляемые иностранным инвестором в виде машин, оборудования, транспортных средств;</a:t>
            </a: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q"/>
            </a:pPr>
            <a:r>
              <a:rPr lang="ru-RU" sz="2400" dirty="0"/>
              <a:t>машины, оборудование, транспортные средства, полученные по лизингу из-за рубежа на условиях выкупа объекта лизинга;</a:t>
            </a: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q"/>
            </a:pPr>
            <a:r>
              <a:rPr lang="ru-RU" sz="2400" dirty="0"/>
              <a:t>машины, оборудование, транспортные средства, приобретенные за счет средств, поступивших от иностранного инвестора в уставный </a:t>
            </a:r>
            <a:r>
              <a:rPr lang="ru-RU" sz="2400" dirty="0" smtClean="0"/>
              <a:t>фонд;</a:t>
            </a: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q"/>
            </a:pPr>
            <a:r>
              <a:rPr lang="ru-RU" sz="2400" dirty="0"/>
              <a:t>н</a:t>
            </a:r>
            <a:r>
              <a:rPr lang="ru-RU" sz="2400" dirty="0" smtClean="0"/>
              <a:t>ераспределенная часть чистой прибыли иностранного инвестора, реинвестированная в объекты инвестиционной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3176931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67" y="932596"/>
            <a:ext cx="11248841" cy="519685"/>
          </a:xfrm>
          <a:gradFill flip="none" rotWithShape="1">
            <a:gsLst>
              <a:gs pos="0">
                <a:srgbClr val="009999">
                  <a:tint val="66000"/>
                  <a:satMod val="160000"/>
                </a:srgbClr>
              </a:gs>
              <a:gs pos="50000">
                <a:srgbClr val="009999">
                  <a:tint val="44500"/>
                  <a:satMod val="160000"/>
                </a:srgbClr>
              </a:gs>
              <a:gs pos="100000">
                <a:srgbClr val="009999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9999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u="sng" dirty="0" smtClean="0"/>
              <a:t>Инвестиции в основной капитал по источникам финансирования</a:t>
            </a:r>
            <a:endParaRPr lang="ru-RU" sz="2800" u="sng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</a:p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Гомельской 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</a:t>
            </a:r>
            <a:r>
              <a:rPr lang="en-US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6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2387" y="1721224"/>
            <a:ext cx="10784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800" dirty="0" smtClean="0"/>
              <a:t> прочие источники: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149887" y="2318296"/>
            <a:ext cx="10069441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Courier New" pitchFamily="49" charset="0"/>
              <a:buChar char="o"/>
            </a:pPr>
            <a:r>
              <a:rPr lang="ru-RU" sz="2400" dirty="0"/>
              <a:t>добровольные взносы юридических и физических лиц, </a:t>
            </a:r>
            <a:endParaRPr lang="ru-RU" sz="2400" dirty="0" smtClean="0"/>
          </a:p>
          <a:p>
            <a:pPr marL="342900" indent="-342900">
              <a:spcBef>
                <a:spcPts val="600"/>
              </a:spcBef>
              <a:buFont typeface="Courier New" pitchFamily="49" charset="0"/>
              <a:buChar char="o"/>
            </a:pPr>
            <a:r>
              <a:rPr lang="ru-RU" sz="2400" dirty="0" smtClean="0"/>
              <a:t>средства </a:t>
            </a:r>
            <a:r>
              <a:rPr lang="ru-RU" sz="2400" dirty="0"/>
              <a:t>благотворительных фондов, гуманитарная помощь, </a:t>
            </a:r>
            <a:endParaRPr lang="ru-RU" sz="2400" dirty="0" smtClean="0"/>
          </a:p>
          <a:p>
            <a:pPr marL="342900" indent="-342900">
              <a:spcBef>
                <a:spcPts val="600"/>
              </a:spcBef>
              <a:buFont typeface="Courier New" pitchFamily="49" charset="0"/>
              <a:buChar char="o"/>
            </a:pPr>
            <a:r>
              <a:rPr lang="ru-RU" sz="2400" dirty="0" smtClean="0"/>
              <a:t>средства</a:t>
            </a:r>
            <a:r>
              <a:rPr lang="ru-RU" sz="2400" dirty="0"/>
              <a:t>, полученные от вышестоящей организации в качестве шефской (спонсорской) </a:t>
            </a:r>
            <a:r>
              <a:rPr lang="ru-RU" sz="2400" dirty="0" smtClean="0"/>
              <a:t>помощи,</a:t>
            </a:r>
          </a:p>
          <a:p>
            <a:pPr marL="342900" indent="-342900">
              <a:spcBef>
                <a:spcPts val="600"/>
              </a:spcBef>
              <a:buFont typeface="Courier New" pitchFamily="49" charset="0"/>
              <a:buChar char="o"/>
            </a:pPr>
            <a:r>
              <a:rPr lang="ru-RU" sz="2400" dirty="0" smtClean="0"/>
              <a:t> </a:t>
            </a:r>
            <a:r>
              <a:rPr lang="ru-RU" sz="2400" dirty="0"/>
              <a:t>средства от выпуска корпоративных облигаций, </a:t>
            </a:r>
            <a:endParaRPr lang="ru-RU" sz="2400" dirty="0" smtClean="0"/>
          </a:p>
          <a:p>
            <a:pPr marL="342900" indent="-342900">
              <a:spcBef>
                <a:spcPts val="600"/>
              </a:spcBef>
              <a:buFont typeface="Courier New" pitchFamily="49" charset="0"/>
              <a:buChar char="o"/>
            </a:pPr>
            <a:r>
              <a:rPr lang="ru-RU" sz="2400" dirty="0" smtClean="0"/>
              <a:t>стоимость </a:t>
            </a:r>
            <a:r>
              <a:rPr lang="ru-RU" sz="2400" dirty="0"/>
              <a:t>оборудования, приобретенного в </a:t>
            </a:r>
            <a:r>
              <a:rPr lang="ru-RU" sz="2400" dirty="0" smtClean="0"/>
              <a:t>лизинг,</a:t>
            </a:r>
          </a:p>
          <a:p>
            <a:pPr marL="342900" indent="-342900">
              <a:spcBef>
                <a:spcPts val="600"/>
              </a:spcBef>
              <a:buFont typeface="Courier New" pitchFamily="49" charset="0"/>
              <a:buChar char="o"/>
            </a:pPr>
            <a:r>
              <a:rPr lang="ru-RU" sz="2400" dirty="0" smtClean="0"/>
              <a:t>займы, предоставляемые физическими лицами,</a:t>
            </a:r>
          </a:p>
          <a:p>
            <a:pPr marL="342900" indent="-342900">
              <a:spcBef>
                <a:spcPts val="600"/>
              </a:spcBef>
              <a:buFont typeface="Courier New" pitchFamily="49" charset="0"/>
              <a:buChar char="o"/>
            </a:pPr>
            <a:r>
              <a:rPr lang="ru-RU" sz="2400" dirty="0"/>
              <a:t>с</a:t>
            </a:r>
            <a:r>
              <a:rPr lang="ru-RU" sz="2400" dirty="0" smtClean="0"/>
              <a:t>редства, полученные от предоставления арендного жилья.</a:t>
            </a:r>
          </a:p>
        </p:txBody>
      </p:sp>
    </p:spTree>
    <p:extLst>
      <p:ext uri="{BB962C8B-B14F-4D97-AF65-F5344CB8AC3E}">
        <p14:creationId xmlns:p14="http://schemas.microsoft.com/office/powerpoint/2010/main" val="3568860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</a:p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Гомельской 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</a:t>
            </a:r>
            <a:r>
              <a:rPr lang="en-US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7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6518" y="909960"/>
            <a:ext cx="108248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/>
              <a:t>Типичные ошибки </a:t>
            </a:r>
            <a:r>
              <a:rPr lang="ru-RU" sz="2800" u="sng" dirty="0" smtClean="0"/>
              <a:t>при составлении форм по статистике инвестиций в основной капитал</a:t>
            </a:r>
            <a:endParaRPr lang="ru-RU" sz="2800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376518" y="1917855"/>
            <a:ext cx="1082488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itchFamily="2" charset="2"/>
              <a:buChar char="v"/>
            </a:pPr>
            <a:r>
              <a:rPr lang="ru-RU" sz="2400" dirty="0"/>
              <a:t>включение данных по инвестициям в основной капитал с начала строительства объекта, а не за текущий период;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2400" dirty="0"/>
              <a:t>включение авансовых платежей;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2400" dirty="0"/>
              <a:t>суммы налога на добавленную </a:t>
            </a:r>
            <a:r>
              <a:rPr lang="ru-RU" sz="2400" dirty="0" smtClean="0"/>
              <a:t>стоимость (отражается в справочной информации);</a:t>
            </a:r>
            <a:endParaRPr lang="ru-RU" sz="2400" dirty="0"/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2400" dirty="0"/>
              <a:t>включение б/у </a:t>
            </a:r>
            <a:r>
              <a:rPr lang="ru-RU" sz="2400" dirty="0" smtClean="0"/>
              <a:t>оборудования, которое было на учете в другой организации;</a:t>
            </a:r>
            <a:endParaRPr lang="ru-RU" sz="2400" dirty="0"/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2400" dirty="0"/>
              <a:t>включение основных средств, переданных с баланса на баланс;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2400" dirty="0"/>
              <a:t>не </a:t>
            </a:r>
            <a:r>
              <a:rPr lang="ru-RU" sz="2400" dirty="0" smtClean="0"/>
              <a:t>включение в отчет оборудования, </a:t>
            </a:r>
            <a:r>
              <a:rPr lang="ru-RU" sz="2400" dirty="0"/>
              <a:t>требующее </a:t>
            </a:r>
            <a:r>
              <a:rPr lang="ru-RU" sz="2400" dirty="0" smtClean="0"/>
              <a:t>монтажа, пока </a:t>
            </a:r>
            <a:r>
              <a:rPr lang="ru-RU" sz="2400" dirty="0"/>
              <a:t>не введут в </a:t>
            </a:r>
            <a:r>
              <a:rPr lang="ru-RU" sz="2400" dirty="0" smtClean="0"/>
              <a:t>эксплуатацию;</a:t>
            </a:r>
            <a:endParaRPr lang="ru-RU" sz="2400" dirty="0"/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2400" dirty="0"/>
              <a:t>включение затрат на капитальный и текущий ремонт;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2400" dirty="0"/>
              <a:t>неправильно распределяются инвестиции по технологической </a:t>
            </a:r>
            <a:r>
              <a:rPr lang="ru-RU" sz="2400" dirty="0" smtClean="0"/>
              <a:t>структуре.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0972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136" cy="42291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876445" y="1656701"/>
            <a:ext cx="6029389" cy="662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chemeClr val="bg1">
                    <a:lumMod val="8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СПАСИБО ЗА ВНИМАНИЕ!</a:t>
            </a:r>
            <a:endParaRPr lang="ru-RU" sz="3200" dirty="0">
              <a:solidFill>
                <a:schemeClr val="bg1">
                  <a:lumMod val="8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067111" y="4331427"/>
            <a:ext cx="6287124" cy="471055"/>
            <a:chOff x="3317811" y="4369527"/>
            <a:chExt cx="5838723" cy="471055"/>
          </a:xfrm>
        </p:grpSpPr>
        <p:sp>
          <p:nvSpPr>
            <p:cNvPr id="6" name="Заголовок 4"/>
            <p:cNvSpPr txBox="1">
              <a:spLocks/>
            </p:cNvSpPr>
            <p:nvPr/>
          </p:nvSpPr>
          <p:spPr>
            <a:xfrm>
              <a:off x="3508476" y="4369527"/>
              <a:ext cx="5648058" cy="47105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Главное статистическое управление Гомельской области</a:t>
              </a:r>
              <a:endParaRPr lang="ru-RU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17811" y="4450062"/>
              <a:ext cx="241574" cy="265842"/>
            </a:xfrm>
            <a:prstGeom prst="rect">
              <a:avLst/>
            </a:prstGeom>
          </p:spPr>
        </p:pic>
      </p:grpSp>
      <p:sp>
        <p:nvSpPr>
          <p:cNvPr id="8" name="Заголовок 4"/>
          <p:cNvSpPr txBox="1">
            <a:spLocks/>
          </p:cNvSpPr>
          <p:nvPr/>
        </p:nvSpPr>
        <p:spPr>
          <a:xfrm>
            <a:off x="3502098" y="5258527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246050, </a:t>
            </a:r>
            <a:r>
              <a:rPr lang="ru-RU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г. </a:t>
            </a:r>
            <a:r>
              <a:rPr lang="ru-RU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Гомель, </a:t>
            </a:r>
            <a:r>
              <a:rPr lang="ru-RU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просп. </a:t>
            </a:r>
            <a:r>
              <a:rPr lang="ru-RU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Ленина, 6</a:t>
            </a:r>
            <a:endParaRPr lang="ru-RU" sz="15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99993" y="4921624"/>
            <a:ext cx="4208692" cy="1624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+375 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232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53 54 96</a:t>
            </a:r>
          </a:p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+375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232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53 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57 45</a:t>
            </a:r>
          </a:p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+375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232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53 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16 73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endParaRPr lang="ru-RU" sz="32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3876445" y="6168906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gomel@belstat.gov.by</a:t>
            </a:r>
            <a:endParaRPr lang="ru-RU" sz="18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447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8238"/>
            <a:ext cx="12192000" cy="6858000"/>
          </a:xfrm>
          <a:prstGeom prst="rect">
            <a:avLst/>
          </a:prstGeom>
        </p:spPr>
      </p:pic>
      <p:sp>
        <p:nvSpPr>
          <p:cNvPr id="6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02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8" name="Заголовок 4"/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</a:p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Гомельской 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" y="833896"/>
            <a:ext cx="6678517" cy="662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Основной инструментарий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510806" y="1615844"/>
            <a:ext cx="5334001" cy="1854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0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6957676" y="1376634"/>
            <a:ext cx="4939005" cy="3036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200" b="1" dirty="0">
                <a:solidFill>
                  <a:schemeClr val="bg1"/>
                </a:solidFill>
              </a:rPr>
              <a:t>Указания</a:t>
            </a:r>
            <a:r>
              <a:rPr lang="ru-RU" sz="2200" dirty="0">
                <a:solidFill>
                  <a:schemeClr val="bg1"/>
                </a:solidFill>
              </a:rPr>
              <a:t> по заполнению в формах государственных статистических наблюдений статистических показателей по строительству и инвестициям в основной капитал, </a:t>
            </a:r>
            <a:r>
              <a:rPr lang="ru-RU" sz="2200" b="1" dirty="0">
                <a:solidFill>
                  <a:schemeClr val="bg1"/>
                </a:solidFill>
              </a:rPr>
              <a:t>утвержденные постановлением </a:t>
            </a:r>
            <a:r>
              <a:rPr lang="ru-RU" sz="2200" b="1" dirty="0" err="1">
                <a:solidFill>
                  <a:schemeClr val="bg1"/>
                </a:solidFill>
              </a:rPr>
              <a:t>Белстата</a:t>
            </a:r>
            <a:r>
              <a:rPr lang="ru-RU" sz="2200" b="1" dirty="0">
                <a:solidFill>
                  <a:schemeClr val="bg1"/>
                </a:solidFill>
              </a:rPr>
              <a:t> 08.07.2022 № 55</a:t>
            </a:r>
            <a:endParaRPr lang="ru-RU" sz="22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786951" y="4640140"/>
            <a:ext cx="5474814" cy="1449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0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1" y="5767236"/>
            <a:ext cx="1165034" cy="917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603492" y="6242516"/>
            <a:ext cx="5652165" cy="0"/>
          </a:xfrm>
          <a:prstGeom prst="line">
            <a:avLst/>
          </a:prstGeom>
          <a:ln w="38100">
            <a:solidFill>
              <a:srgbClr val="00999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Подзаголовок 2"/>
          <p:cNvSpPr txBox="1">
            <a:spLocks/>
          </p:cNvSpPr>
          <p:nvPr/>
        </p:nvSpPr>
        <p:spPr>
          <a:xfrm>
            <a:off x="609600" y="1376634"/>
            <a:ext cx="5652165" cy="4270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/>
              <a:t>Указания</a:t>
            </a:r>
            <a:r>
              <a:rPr lang="ru-RU" sz="2400" dirty="0"/>
              <a:t> по заполнению форм государственной статистической отчетности </a:t>
            </a:r>
            <a:r>
              <a:rPr lang="ru-RU" sz="2400" b="1" dirty="0"/>
              <a:t>6-ис (инвестиции) </a:t>
            </a:r>
            <a:br>
              <a:rPr lang="ru-RU" sz="2400" b="1" dirty="0"/>
            </a:br>
            <a:r>
              <a:rPr lang="ru-RU" sz="2400" dirty="0" smtClean="0"/>
              <a:t>«</a:t>
            </a:r>
            <a:r>
              <a:rPr lang="ru-RU" sz="2400" dirty="0"/>
              <a:t>Отчет о вводе в эксплуатацию объектов, основных средств и использовании инвестиций </a:t>
            </a:r>
            <a:r>
              <a:rPr lang="ru-RU" sz="2400" dirty="0" smtClean="0"/>
              <a:t>в </a:t>
            </a:r>
            <a:r>
              <a:rPr lang="ru-RU" sz="2400" dirty="0"/>
              <a:t>основной капитал</a:t>
            </a:r>
            <a:r>
              <a:rPr lang="ru-RU" sz="2400" dirty="0" smtClean="0"/>
              <a:t>»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/>
              <a:t>и </a:t>
            </a:r>
            <a:r>
              <a:rPr lang="ru-RU" sz="2400" b="1" dirty="0"/>
              <a:t>4-ис (инвестиции)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/>
              <a:t>«</a:t>
            </a:r>
            <a:r>
              <a:rPr lang="ru-RU" sz="2400" dirty="0"/>
              <a:t>Отчет </a:t>
            </a:r>
            <a:r>
              <a:rPr lang="ru-RU" sz="2400" dirty="0" smtClean="0"/>
              <a:t>о </a:t>
            </a:r>
            <a:r>
              <a:rPr lang="ru-RU" sz="2400" dirty="0"/>
              <a:t>вводе в эксплуатацию объектов, основных средств и использовании инвестиций в основной капитал», </a:t>
            </a:r>
            <a:r>
              <a:rPr lang="ru-RU" sz="2400" b="1" dirty="0"/>
              <a:t>утвержденные постановлением </a:t>
            </a:r>
            <a:r>
              <a:rPr lang="ru-RU" sz="2400" b="1" dirty="0" err="1"/>
              <a:t>Белстата</a:t>
            </a:r>
            <a:r>
              <a:rPr lang="ru-RU" sz="2400" b="1" dirty="0"/>
              <a:t> </a:t>
            </a:r>
            <a:r>
              <a:rPr lang="ru-RU" sz="2400" b="1" dirty="0" smtClean="0"/>
              <a:t> 02.12.2013 </a:t>
            </a:r>
            <a:r>
              <a:rPr lang="ru-RU" sz="2400" b="1" dirty="0"/>
              <a:t>№ </a:t>
            </a:r>
            <a:r>
              <a:rPr lang="ru-RU" sz="2400" b="1" dirty="0" smtClean="0"/>
              <a:t>254</a:t>
            </a:r>
            <a:endParaRPr lang="ru-RU" sz="24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543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8238"/>
            <a:ext cx="12192000" cy="6858000"/>
          </a:xfrm>
          <a:prstGeom prst="rect">
            <a:avLst/>
          </a:prstGeom>
        </p:spPr>
      </p:pic>
      <p:sp>
        <p:nvSpPr>
          <p:cNvPr id="6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03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8" name="Заголовок 4"/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</a:p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Гомельской 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10806" y="833896"/>
            <a:ext cx="9144000" cy="662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solidFill>
                <a:schemeClr val="accent6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510806" y="1615844"/>
            <a:ext cx="5334001" cy="1854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0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6696636" y="926404"/>
            <a:ext cx="5495364" cy="5662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b="1" u="sng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https://www.belstat.gov.by</a:t>
            </a:r>
            <a:r>
              <a:rPr lang="en-US" sz="3000" b="1" u="sng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/</a:t>
            </a:r>
          </a:p>
          <a:p>
            <a:pPr marL="0" indent="0" algn="ctr">
              <a:spcBef>
                <a:spcPts val="1200"/>
              </a:spcBef>
              <a:spcAft>
                <a:spcPts val="600"/>
              </a:spcAft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Главная</a:t>
            </a:r>
          </a:p>
          <a:p>
            <a:pPr marL="0" indent="0" algn="ctr">
              <a:spcBef>
                <a:spcPts val="1200"/>
              </a:spcBef>
              <a:spcAft>
                <a:spcPts val="600"/>
              </a:spcAft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Респондентам</a:t>
            </a:r>
          </a:p>
          <a:p>
            <a:pPr marL="0" indent="0" algn="ctr">
              <a:spcBef>
                <a:spcPts val="1200"/>
              </a:spcBef>
              <a:spcAft>
                <a:spcPts val="600"/>
              </a:spcAft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Государственные статистические наблюдения</a:t>
            </a:r>
          </a:p>
          <a:p>
            <a:pPr marL="0" indent="0" algn="ctr">
              <a:spcBef>
                <a:spcPts val="1200"/>
              </a:spcBef>
              <a:spcAft>
                <a:spcPts val="600"/>
              </a:spcAft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Бланки форм государственной статистической отчетности, указания постановления</a:t>
            </a:r>
          </a:p>
          <a:p>
            <a:pPr marL="0" indent="0" algn="ctr">
              <a:spcBef>
                <a:spcPts val="1200"/>
              </a:spcBef>
              <a:spcAft>
                <a:spcPts val="600"/>
              </a:spcAft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Централизованные государственные статистические наблюдения</a:t>
            </a:r>
          </a:p>
          <a:p>
            <a:pPr marL="0" indent="0" algn="ctr">
              <a:spcBef>
                <a:spcPts val="1200"/>
              </a:spcBef>
              <a:spcAft>
                <a:spcPts val="600"/>
              </a:spcAft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Статистика строительства и инвестиций в основной капитал</a:t>
            </a:r>
            <a:endParaRPr lang="ru-RU" sz="24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786951" y="4640140"/>
            <a:ext cx="5474814" cy="1449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0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215486" y="1493270"/>
            <a:ext cx="5121827" cy="4117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3600" b="1" dirty="0" smtClean="0"/>
              <a:t> Бланки и указания</a:t>
            </a:r>
          </a:p>
          <a:p>
            <a:pPr algn="ctr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36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3600" b="1" dirty="0"/>
              <a:t>Рубрика «Вопрос – Ответ»</a:t>
            </a:r>
          </a:p>
          <a:p>
            <a:pPr algn="ctr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3600" b="1" dirty="0"/>
              <a:t> Рубрика «Типичные ошибки»</a:t>
            </a:r>
          </a:p>
          <a:p>
            <a:pPr algn="ctr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3600" b="1" dirty="0"/>
              <a:t> Актуальные изменения </a:t>
            </a:r>
          </a:p>
        </p:txBody>
      </p:sp>
      <p:sp>
        <p:nvSpPr>
          <p:cNvPr id="2" name="Штриховая стрелка вправо 1"/>
          <p:cNvSpPr/>
          <p:nvPr/>
        </p:nvSpPr>
        <p:spPr>
          <a:xfrm>
            <a:off x="5364118" y="3062953"/>
            <a:ext cx="1123122" cy="71561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9273209" y="1826581"/>
            <a:ext cx="381597" cy="2385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9273209" y="2423699"/>
            <a:ext cx="381597" cy="2385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9257040" y="3301491"/>
            <a:ext cx="381597" cy="2385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9257040" y="4520870"/>
            <a:ext cx="381597" cy="2385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9257040" y="5404765"/>
            <a:ext cx="381597" cy="2385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786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3339" y="793101"/>
            <a:ext cx="10140922" cy="662476"/>
          </a:xfrm>
        </p:spPr>
        <p:txBody>
          <a:bodyPr>
            <a:normAutofit/>
          </a:bodyPr>
          <a:lstStyle/>
          <a:p>
            <a:r>
              <a:rPr lang="ru-RU" sz="3400" dirty="0" smtClean="0">
                <a:solidFill>
                  <a:schemeClr val="accent6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Обращаем внимание</a:t>
            </a:r>
            <a:endParaRPr lang="ru-RU" sz="3400" dirty="0">
              <a:solidFill>
                <a:schemeClr val="accent6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1" y="1799849"/>
            <a:ext cx="5441612" cy="3012187"/>
          </a:xfrm>
        </p:spPr>
        <p:txBody>
          <a:bodyPr>
            <a:noAutofit/>
          </a:bodyPr>
          <a:lstStyle/>
          <a:p>
            <a:pPr algn="l"/>
            <a:r>
              <a:rPr lang="ru-RU" dirty="0"/>
              <a:t>Организации осуществляющие инвестиционную деятельность </a:t>
            </a:r>
            <a:r>
              <a:rPr lang="ru-RU" b="1" dirty="0"/>
              <a:t>в разных административно-территориальных единицах</a:t>
            </a:r>
            <a:r>
              <a:rPr lang="ru-RU" dirty="0"/>
              <a:t>, представляют формы государственных статистических наблюдений </a:t>
            </a:r>
            <a:r>
              <a:rPr lang="ru-RU" b="1" dirty="0"/>
              <a:t>отдельно по каждой </a:t>
            </a:r>
            <a:r>
              <a:rPr lang="ru-RU" dirty="0"/>
              <a:t>административно-территориальной единице.</a:t>
            </a:r>
            <a:endParaRPr lang="ru-RU" dirty="0">
              <a:ea typeface="Roboto Condensed" panose="02000000000000000000" pitchFamily="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</a:p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Гомельской 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04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791072" y="1799849"/>
            <a:ext cx="270077" cy="3012187"/>
          </a:xfrm>
          <a:prstGeom prst="rect">
            <a:avLst/>
          </a:prstGeom>
        </p:spPr>
      </p:pic>
      <p:sp>
        <p:nvSpPr>
          <p:cNvPr id="4" name="Прямоугольник с двумя усеченными противолежащими углами 3"/>
          <p:cNvSpPr/>
          <p:nvPr/>
        </p:nvSpPr>
        <p:spPr>
          <a:xfrm>
            <a:off x="6510129" y="1878496"/>
            <a:ext cx="4608000" cy="2425147"/>
          </a:xfrm>
          <a:prstGeom prst="snip2DiagRect">
            <a:avLst/>
          </a:prstGeom>
          <a:noFill/>
          <a:ln w="5715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705243" y="1867328"/>
            <a:ext cx="42177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При заполнении и отправке отчета </a:t>
            </a:r>
            <a:r>
              <a:rPr lang="ru-RU" sz="2400" b="1" dirty="0" smtClean="0"/>
              <a:t>необходимо актуализировать </a:t>
            </a:r>
            <a:r>
              <a:rPr lang="ru-RU" sz="2400" b="1" dirty="0"/>
              <a:t>данные </a:t>
            </a:r>
            <a:r>
              <a:rPr lang="ru-RU" sz="2400" dirty="0"/>
              <a:t>по контактному лицу, контактному телефону и электронному адресу </a:t>
            </a:r>
          </a:p>
        </p:txBody>
      </p:sp>
      <p:sp>
        <p:nvSpPr>
          <p:cNvPr id="11" name="Овальная выноска 10"/>
          <p:cNvSpPr/>
          <p:nvPr/>
        </p:nvSpPr>
        <p:spPr>
          <a:xfrm>
            <a:off x="6061150" y="4587404"/>
            <a:ext cx="5140250" cy="1942606"/>
          </a:xfrm>
          <a:prstGeom prst="wedgeEllipseCallout">
            <a:avLst/>
          </a:prstGeom>
          <a:noFill/>
          <a:ln w="5715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97945" y="4848826"/>
            <a:ext cx="43618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Просьба писать пояснения </a:t>
            </a:r>
            <a:r>
              <a:rPr lang="ru-RU" sz="2400" dirty="0"/>
              <a:t>по </a:t>
            </a:r>
            <a:r>
              <a:rPr lang="ru-RU" sz="2400" dirty="0" smtClean="0"/>
              <a:t>контролям, </a:t>
            </a:r>
            <a:r>
              <a:rPr lang="ru-RU" sz="2400" dirty="0"/>
              <a:t>возникающим </a:t>
            </a:r>
            <a:r>
              <a:rPr lang="ru-RU" sz="2400" dirty="0" smtClean="0"/>
              <a:t>при проверке отчета, в поле </a:t>
            </a:r>
            <a:r>
              <a:rPr lang="ru-RU" sz="2400" b="1" dirty="0" smtClean="0"/>
              <a:t>«Комментарий»</a:t>
            </a:r>
            <a:endParaRPr lang="ru-RU" sz="24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443" y="4432852"/>
            <a:ext cx="2803727" cy="229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236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3339" y="793101"/>
            <a:ext cx="4396104" cy="66247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Сроки представления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</a:p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Гомельской 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05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019" y="4011504"/>
            <a:ext cx="2044790" cy="22331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955132" y="1792333"/>
            <a:ext cx="270077" cy="4186205"/>
          </a:xfrm>
          <a:prstGeom prst="rect">
            <a:avLst/>
          </a:prstGeom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3162213" y="2005633"/>
            <a:ext cx="2933787" cy="131120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>
                <a:ea typeface="Roboto Condensed" panose="02000000000000000000" pitchFamily="2" charset="0"/>
              </a:rPr>
              <a:t>7 </a:t>
            </a:r>
            <a:r>
              <a:rPr lang="ru-RU" dirty="0" smtClean="0">
                <a:ea typeface="Roboto Condensed" panose="02000000000000000000" pitchFamily="2" charset="0"/>
              </a:rPr>
              <a:t>числа после отчетного периода, за январь-декабрь – 10 января</a:t>
            </a:r>
            <a:endParaRPr lang="ru-RU" dirty="0">
              <a:ea typeface="Roboto Condensed" panose="02000000000000000000" pitchFamily="2" charset="0"/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261242" y="2049922"/>
            <a:ext cx="2544876" cy="1045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>
                <a:ea typeface="Roboto Condensed" panose="02000000000000000000" pitchFamily="2" charset="0"/>
              </a:rPr>
              <a:t>6</a:t>
            </a:r>
            <a:r>
              <a:rPr lang="ru-RU" dirty="0" smtClean="0">
                <a:ea typeface="Roboto Condensed" panose="02000000000000000000" pitchFamily="2" charset="0"/>
              </a:rPr>
              <a:t>-ис (инвестиции) </a:t>
            </a:r>
          </a:p>
          <a:p>
            <a:pPr algn="l"/>
            <a:r>
              <a:rPr lang="ru-RU" dirty="0" smtClean="0">
                <a:ea typeface="Roboto Condensed" panose="02000000000000000000" pitchFamily="2" charset="0"/>
              </a:rPr>
              <a:t>4-ис (инвестиции)</a:t>
            </a:r>
            <a:endParaRPr lang="ru-RU" dirty="0">
              <a:ea typeface="Roboto Condensed" panose="02000000000000000000" pitchFamily="2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2663825" y="2414789"/>
            <a:ext cx="498388" cy="215689"/>
          </a:xfrm>
          <a:prstGeom prst="rightArrow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304649" y="1719226"/>
            <a:ext cx="51054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Непредставление или несвоевременное представление государственной статистической отчетности влечет наложение штрафа от 10 до 30 базовых величин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225209" y="3856599"/>
            <a:ext cx="51849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Те же деяния, совершенные повторно в течение одного года после наложения административного взыскания за такие же нарушения влекут наложение штрафа в размере от 30 до 50 базовых величин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6619613" y="793101"/>
            <a:ext cx="4396104" cy="6624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Статья 24.12 КОАП РБ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6510129" y="3711422"/>
            <a:ext cx="4608000" cy="0"/>
          </a:xfrm>
          <a:prstGeom prst="line">
            <a:avLst/>
          </a:prstGeom>
          <a:ln w="38100">
            <a:solidFill>
              <a:srgbClr val="0099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825" y="4303449"/>
            <a:ext cx="3344054" cy="2229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780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8119" y="831219"/>
            <a:ext cx="10777026" cy="72258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sz="2700" b="1" u="sng" dirty="0"/>
              <a:t>Первичные учетные документы, подтверждающие</a:t>
            </a:r>
            <a:br>
              <a:rPr lang="ru-RU" altLang="ru-RU" sz="2700" b="1" u="sng" dirty="0"/>
            </a:br>
            <a:r>
              <a:rPr lang="ru-RU" altLang="ru-RU" sz="2700" b="1" u="sng" dirty="0"/>
              <a:t>осуществление инвестиционной деятельности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9221" y="1799849"/>
            <a:ext cx="6597683" cy="4839490"/>
          </a:xfrm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dirty="0" smtClean="0"/>
              <a:t>Акты </a:t>
            </a:r>
            <a:r>
              <a:rPr lang="ru-RU" dirty="0"/>
              <a:t>приемки объекта в </a:t>
            </a:r>
            <a:r>
              <a:rPr lang="ru-RU" dirty="0" smtClean="0"/>
              <a:t>эксплуатацию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altLang="ru-RU" dirty="0" smtClean="0"/>
              <a:t>Акты </a:t>
            </a:r>
            <a:r>
              <a:rPr lang="ru-RU" altLang="ru-RU" dirty="0"/>
              <a:t>сдачи-приемки выполненных строительных и иных специальных монтажных </a:t>
            </a:r>
            <a:r>
              <a:rPr lang="ru-RU" altLang="ru-RU" dirty="0" smtClean="0"/>
              <a:t>работ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altLang="ru-RU" dirty="0"/>
              <a:t>Товарно-транспортные накладные  и товарные накладные </a:t>
            </a:r>
            <a:endParaRPr lang="ru-RU" altLang="ru-RU" dirty="0" smtClean="0"/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dirty="0"/>
              <a:t>А</a:t>
            </a:r>
            <a:r>
              <a:rPr lang="ru-RU" dirty="0" smtClean="0"/>
              <a:t>кты </a:t>
            </a:r>
            <a:r>
              <a:rPr lang="ru-RU" dirty="0"/>
              <a:t>о приеме-передаче основных средств и другие</a:t>
            </a:r>
            <a:endParaRPr lang="ru-RU" altLang="ru-RU" dirty="0" smtClean="0"/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dirty="0"/>
              <a:t>Т</a:t>
            </a:r>
            <a:r>
              <a:rPr lang="ru-RU" dirty="0" smtClean="0"/>
              <a:t>ехнические </a:t>
            </a:r>
            <a:r>
              <a:rPr lang="ru-RU" dirty="0"/>
              <a:t>паспорта на одноквартирные жилые дома пятого класса сложности, возведенные и реконструированные в упрощенном порядке</a:t>
            </a:r>
            <a:endParaRPr lang="ru-RU" altLang="ru-RU" dirty="0"/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ru-RU" altLang="ru-RU" dirty="0"/>
          </a:p>
          <a:p>
            <a:pPr algn="l"/>
            <a:endParaRPr lang="ru-RU" dirty="0">
              <a:ea typeface="Roboto Condensed" panose="02000000000000000000" pitchFamily="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</a:p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Гомельской 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06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2" t="7137" r="20439" b="6150"/>
          <a:stretch/>
        </p:blipFill>
        <p:spPr>
          <a:xfrm rot="21344448">
            <a:off x="824058" y="837905"/>
            <a:ext cx="933244" cy="103395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682058" y="1799849"/>
            <a:ext cx="270077" cy="4518573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89865772"/>
              </p:ext>
            </p:extLst>
          </p:nvPr>
        </p:nvGraphicFramePr>
        <p:xfrm>
          <a:off x="6952134" y="2716767"/>
          <a:ext cx="5239866" cy="3974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952135" y="1695766"/>
            <a:ext cx="4876800" cy="1228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ts val="22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2300" dirty="0" smtClean="0">
                <a:latin typeface="+mn-lt"/>
              </a:rPr>
              <a:t>Данные первичных учетных документов должны быть отражены по дебету соответствующих счетов бухгалтерского учета: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734" y="5450201"/>
            <a:ext cx="1522116" cy="124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212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4772" y="932596"/>
            <a:ext cx="9144000" cy="785191"/>
          </a:xfrm>
        </p:spPr>
        <p:txBody>
          <a:bodyPr>
            <a:normAutofit/>
          </a:bodyPr>
          <a:lstStyle/>
          <a:p>
            <a:r>
              <a:rPr lang="ru-RU" sz="2500" dirty="0"/>
              <a:t>ПОРЯДОК ЗАПОЛНЕНИЯ </a:t>
            </a:r>
            <a:r>
              <a:rPr lang="ru-RU" sz="2500" dirty="0" smtClean="0"/>
              <a:t>РАЗДЕЛА </a:t>
            </a:r>
            <a:r>
              <a:rPr lang="ru-RU" sz="2500" dirty="0"/>
              <a:t>«МОЩНОСТЬ ВВЕДЕННЫХ В ЭКСПЛУАТАЦИЮ ОБЪЕКТОВ»</a:t>
            </a:r>
            <a:endParaRPr lang="ru-RU" sz="2500" dirty="0">
              <a:solidFill>
                <a:schemeClr val="accent6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</a:p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Гомельской 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07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751354"/>
              </p:ext>
            </p:extLst>
          </p:nvPr>
        </p:nvGraphicFramePr>
        <p:xfrm>
          <a:off x="278295" y="1640475"/>
          <a:ext cx="11002617" cy="19677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32044"/>
                <a:gridCol w="1744651"/>
                <a:gridCol w="1354872"/>
                <a:gridCol w="1657724"/>
                <a:gridCol w="1656663"/>
                <a:gridCol w="1656663"/>
              </a:tblGrid>
              <a:tr h="331015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 показателя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Код строки</a:t>
                      </a:r>
                      <a:r>
                        <a:rPr lang="ru-RU" sz="1600" dirty="0">
                          <a:effectLst/>
                        </a:rPr>
                        <a:t>, </a:t>
                      </a:r>
                      <a:r>
                        <a:rPr lang="ru-RU" sz="1600" dirty="0" smtClean="0">
                          <a:effectLst/>
                        </a:rPr>
                        <a:t/>
                      </a:r>
                      <a:br>
                        <a:rPr lang="ru-RU" sz="1600" dirty="0" smtClean="0">
                          <a:effectLst/>
                        </a:rPr>
                      </a:br>
                      <a:r>
                        <a:rPr lang="ru-RU" sz="1600" dirty="0" smtClean="0">
                          <a:effectLst/>
                        </a:rPr>
                        <a:t>код </a:t>
                      </a:r>
                      <a:r>
                        <a:rPr lang="ru-RU" sz="1600" dirty="0">
                          <a:effectLst/>
                        </a:rPr>
                        <a:t>мощности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effectLst/>
                        </a:rPr>
                        <a:t>Единица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измерения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effectLst/>
                        </a:rPr>
                        <a:t>Введено в эксплуатацию</a:t>
                      </a:r>
                      <a:br>
                        <a:rPr lang="ru-RU" sz="1600" dirty="0">
                          <a:effectLst/>
                        </a:rPr>
                      </a:b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effectLst/>
                        </a:rPr>
                        <a:t>Из них в результате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87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effectLst/>
                        </a:rPr>
                        <a:t>возведения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effectLst/>
                        </a:rPr>
                        <a:t>реконструкции, модернизации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/>
                </a:tc>
              </a:tr>
              <a:tr h="2081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>
                          <a:effectLst/>
                        </a:rPr>
                        <a:t>А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>
                          <a:effectLst/>
                        </a:rPr>
                        <a:t>Б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>
                          <a:effectLst/>
                        </a:rPr>
                        <a:t>В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dirty="0">
                          <a:effectLst/>
                        </a:rPr>
                        <a:t>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/>
                </a:tc>
              </a:tr>
              <a:tr h="2956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600" dirty="0">
                          <a:effectLst/>
                        </a:rPr>
                        <a:t>Мощность объектов:</a:t>
                      </a:r>
                      <a:r>
                        <a:rPr lang="en-US" sz="1600" dirty="0">
                          <a:effectLst/>
                        </a:rPr>
                        <a:t>………………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600">
                          <a:effectLst/>
                        </a:rPr>
                        <a:t>0100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600">
                          <a:effectLst/>
                        </a:rPr>
                        <a:t>х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600">
                          <a:effectLst/>
                        </a:rPr>
                        <a:t>х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600">
                          <a:effectLst/>
                        </a:rPr>
                        <a:t>х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600" dirty="0">
                          <a:effectLst/>
                        </a:rPr>
                        <a:t>х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 anchor="b"/>
                </a:tc>
              </a:tr>
              <a:tr h="2879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 anchor="b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Заполняется на основании акта ввода объекта в эксплуатацию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847" y="3610608"/>
            <a:ext cx="40651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Данные о мощности объектов отражаются в соответствии с Перечнем мощностей объектов строительства </a:t>
            </a:r>
            <a:r>
              <a:rPr lang="ru-RU" sz="2000" dirty="0" smtClean="0"/>
              <a:t>в приложении  </a:t>
            </a:r>
            <a:r>
              <a:rPr lang="ru-RU" sz="2000" dirty="0"/>
              <a:t>к Указаниям № </a:t>
            </a:r>
            <a:r>
              <a:rPr lang="ru-RU" sz="2000" dirty="0" smtClean="0"/>
              <a:t>254.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79662" y="5547658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В </a:t>
            </a:r>
            <a:r>
              <a:rPr lang="ru-RU" sz="2000" dirty="0"/>
              <a:t>результате реконструкции, модернизации действующих объектов отражается </a:t>
            </a:r>
            <a:r>
              <a:rPr lang="ru-RU" sz="2000" b="1" u="sng" dirty="0" smtClean="0"/>
              <a:t>только </a:t>
            </a:r>
            <a:r>
              <a:rPr lang="ru-RU" sz="2000" b="1" u="sng" dirty="0"/>
              <a:t>прирост </a:t>
            </a:r>
            <a:r>
              <a:rPr lang="ru-RU" sz="2000" dirty="0" smtClean="0"/>
              <a:t>мощности.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81767" y="5446183"/>
            <a:ext cx="39305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0" dirty="0" smtClean="0"/>
              <a:t>!</a:t>
            </a:r>
            <a:endParaRPr lang="ru-RU" sz="5000" dirty="0"/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149330216"/>
              </p:ext>
            </p:extLst>
          </p:nvPr>
        </p:nvGraphicFramePr>
        <p:xfrm>
          <a:off x="4361621" y="3685874"/>
          <a:ext cx="7098275" cy="1724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1944672490"/>
              </p:ext>
            </p:extLst>
          </p:nvPr>
        </p:nvGraphicFramePr>
        <p:xfrm>
          <a:off x="418041" y="5193229"/>
          <a:ext cx="3943580" cy="1724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619084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67" y="932597"/>
            <a:ext cx="11248841" cy="458882"/>
          </a:xfrm>
          <a:gradFill flip="none" rotWithShape="1">
            <a:gsLst>
              <a:gs pos="0">
                <a:srgbClr val="009999">
                  <a:tint val="66000"/>
                  <a:satMod val="160000"/>
                </a:srgbClr>
              </a:gs>
              <a:gs pos="50000">
                <a:srgbClr val="009999">
                  <a:tint val="44500"/>
                  <a:satMod val="160000"/>
                </a:srgbClr>
              </a:gs>
              <a:gs pos="100000">
                <a:srgbClr val="009999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9999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500" u="sng" dirty="0" smtClean="0"/>
              <a:t>Технологическая структура инвестиций в основной капитал</a:t>
            </a:r>
            <a:endParaRPr lang="ru-RU" sz="2600" u="sng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</a:p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Гомельской 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</a:t>
            </a:r>
            <a:r>
              <a:rPr lang="en-US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8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191768030"/>
              </p:ext>
            </p:extLst>
          </p:nvPr>
        </p:nvGraphicFramePr>
        <p:xfrm>
          <a:off x="88512" y="1434548"/>
          <a:ext cx="11248840" cy="5298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24226237"/>
              </p:ext>
            </p:extLst>
          </p:nvPr>
        </p:nvGraphicFramePr>
        <p:xfrm>
          <a:off x="145657" y="1448474"/>
          <a:ext cx="11090754" cy="5195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613291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67" y="932597"/>
            <a:ext cx="11248841" cy="458882"/>
          </a:xfrm>
          <a:gradFill flip="none" rotWithShape="1">
            <a:gsLst>
              <a:gs pos="0">
                <a:srgbClr val="009999">
                  <a:tint val="66000"/>
                  <a:satMod val="160000"/>
                </a:srgbClr>
              </a:gs>
              <a:gs pos="50000">
                <a:srgbClr val="009999">
                  <a:tint val="44500"/>
                  <a:satMod val="160000"/>
                </a:srgbClr>
              </a:gs>
              <a:gs pos="100000">
                <a:srgbClr val="009999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9999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500" u="sng" dirty="0" smtClean="0"/>
              <a:t>Технологическая структура инвестиций в основной капитал</a:t>
            </a:r>
            <a:endParaRPr lang="ru-RU" sz="2600" u="sng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</a:p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Гомельской 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09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654836043"/>
              </p:ext>
            </p:extLst>
          </p:nvPr>
        </p:nvGraphicFramePr>
        <p:xfrm>
          <a:off x="88512" y="1434548"/>
          <a:ext cx="11248840" cy="5298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250985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1691</TotalTime>
  <Words>1610</Words>
  <Application>Microsoft Office PowerPoint</Application>
  <PresentationFormat>Произвольный</PresentationFormat>
  <Paragraphs>259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О порядке составления и представления государственной статистической отчетности по формам 6-ис (инвестиции) и 4-ис (инвестиции) «Отчет о вводе в эксплуатацию объектов, основных средств и использовании инвестиций в основной капитал»</vt:lpstr>
      <vt:lpstr>Презентация PowerPoint</vt:lpstr>
      <vt:lpstr>Презентация PowerPoint</vt:lpstr>
      <vt:lpstr>Обращаем внимание</vt:lpstr>
      <vt:lpstr>Сроки представления</vt:lpstr>
      <vt:lpstr>Первичные учетные документы, подтверждающие осуществление инвестиционной деятельности</vt:lpstr>
      <vt:lpstr>ПОРЯДОК ЗАПОЛНЕНИЯ РАЗДЕЛА «МОЩНОСТЬ ВВЕДЕННЫХ В ЭКСПЛУАТАЦИЮ ОБЪЕКТОВ»</vt:lpstr>
      <vt:lpstr>Технологическая структура инвестиций в основной капитал</vt:lpstr>
      <vt:lpstr>Технологическая структура инвестиций в основной капитал</vt:lpstr>
      <vt:lpstr>Технологическая структура инвестиций в основной капитал</vt:lpstr>
      <vt:lpstr>Презентация PowerPoint</vt:lpstr>
      <vt:lpstr>Презентация PowerPoint</vt:lpstr>
      <vt:lpstr>Ввод в эксплуатацию основных средств </vt:lpstr>
      <vt:lpstr>Инвестиции в основной капитал по источникам финансирования</vt:lpstr>
      <vt:lpstr>Инвестиции в основной капитал по источникам финансирования</vt:lpstr>
      <vt:lpstr>Инвестиции в основной капитал по источникам финансирования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Савчук Юлия Николаевна</cp:lastModifiedBy>
  <cp:revision>77</cp:revision>
  <dcterms:created xsi:type="dcterms:W3CDTF">2024-01-02T12:50:44Z</dcterms:created>
  <dcterms:modified xsi:type="dcterms:W3CDTF">2025-01-29T06:19:02Z</dcterms:modified>
</cp:coreProperties>
</file>