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3" r:id="rId9"/>
    <p:sldId id="267" r:id="rId10"/>
    <p:sldId id="264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8" r:id="rId28"/>
    <p:sldId id="285" r:id="rId29"/>
    <p:sldId id="286" r:id="rId30"/>
    <p:sldId id="26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75" d="100"/>
          <a:sy n="75" d="100"/>
        </p:scale>
        <p:origin x="-55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2" y="1854199"/>
            <a:ext cx="8988367" cy="2794001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порядке представления и заполнения</a:t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статистической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отчетности 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12-вэс (услуги) «Отчет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экспорте и импорте услуг» </a:t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34379" y="711201"/>
            <a:ext cx="6059307" cy="60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СТАТИСТИЧЕСКИЙ КОМИТЕТ РЕСПУБЛИКИ БЕЛАРУСЬ</a:t>
            </a: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СТАТИСТИЧЕСКОЕ УПРАВЛЕНИЕ ГОМЕЛЬСКОЙ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5800" y="5506492"/>
            <a:ext cx="303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Основные методологические подходы по формированию данных по статистике внешней торговли услугами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0806" y="793101"/>
            <a:ext cx="11226067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ОТРАЖЕНИЮ В ОТЧЕТЕ НЕ ПОДЛЕЖАТ: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0806" y="2017952"/>
            <a:ext cx="6105894" cy="2490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данные о суммах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премий (торговых бонусов, скидок, поощрительных и иных выплат) и штрафов (в тех случаях, когда они не включаются в стоимость оказанных услуг на основании определенных договором документов, свидетельствующих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об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оказании услуги), полученных (уплаченных) от нерезидентов (нерезидентам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altLang="ru-RU" sz="4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97944" y="1923375"/>
            <a:ext cx="5394056" cy="267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данные о денежных </a:t>
            </a:r>
            <a:r>
              <a:rPr lang="ru-RU" sz="2400" dirty="0">
                <a:solidFill>
                  <a:schemeClr val="bg1"/>
                </a:solidFill>
              </a:rPr>
              <a:t>средствах, поступающих от нерезидентов в качестве иностранной безвозмездной помощи для реализации международного сотрудничества, проектов, протоколов и тому </a:t>
            </a:r>
            <a:r>
              <a:rPr lang="ru-RU" sz="2400" dirty="0" smtClean="0">
                <a:solidFill>
                  <a:schemeClr val="bg1"/>
                </a:solidFill>
              </a:rPr>
              <a:t>подобного.</a:t>
            </a:r>
            <a:endParaRPr lang="ru-RU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09600" y="4826000"/>
            <a:ext cx="6007100" cy="126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данные о членских взносах, уплаченных в международные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организации;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2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6358" y="807357"/>
            <a:ext cx="10140842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НЕРЕЗИДЕНТЫ РЕСПУБЛИКИ БЕЛАРУСЬ: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4244" y="2017952"/>
            <a:ext cx="5932456" cy="2490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97945" y="2527300"/>
            <a:ext cx="5188189" cy="267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422" y="1347733"/>
            <a:ext cx="61832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12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иностранные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граждане и лица без гражданства,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исключением иностранных граждан и лиц без гражданства, получивших разрешение на постоянное проживание в Республике Беларусь;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юридические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лица, созданные в соответствии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законодательством иностранных государств,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местом нахождения за пределами Республики Беларусь, включая юридические лица с инвестициями резидентов, их филиалы и представительства, в том числе находящиеся в Республике Беларусь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358" y="4508499"/>
            <a:ext cx="610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индивидуальные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предприниматели, зарегистрированные    в     иностранных  государствах;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6701" y="1081771"/>
            <a:ext cx="55753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организации</a:t>
            </a:r>
            <a:r>
              <a:rPr lang="ru-RU" sz="2000" dirty="0">
                <a:solidFill>
                  <a:schemeClr val="bg1"/>
                </a:solidFill>
              </a:rPr>
              <a:t>, не являющиеся юридическими лицами, </a:t>
            </a:r>
            <a:r>
              <a:rPr lang="ru-RU" sz="2000" dirty="0" smtClean="0">
                <a:solidFill>
                  <a:schemeClr val="bg1"/>
                </a:solidFill>
              </a:rPr>
              <a:t>созданные в </a:t>
            </a:r>
            <a:r>
              <a:rPr lang="ru-RU" sz="2000" dirty="0">
                <a:solidFill>
                  <a:schemeClr val="bg1"/>
                </a:solidFill>
              </a:rPr>
              <a:t>соответствии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законодательством иностранных государств,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местом нахождения за пределами Республики Беларусь, их филиалы и </a:t>
            </a:r>
            <a:r>
              <a:rPr lang="ru-RU" sz="2000" dirty="0" smtClean="0">
                <a:solidFill>
                  <a:schemeClr val="bg1"/>
                </a:solidFill>
              </a:rPr>
              <a:t>представительства, находящиеся в </a:t>
            </a:r>
            <a:r>
              <a:rPr lang="ru-RU" sz="2000" dirty="0">
                <a:solidFill>
                  <a:schemeClr val="bg1"/>
                </a:solidFill>
              </a:rPr>
              <a:t>Республике Беларусь и за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ее пределами;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дипломатические </a:t>
            </a:r>
            <a:r>
              <a:rPr lang="ru-RU" sz="2000" dirty="0">
                <a:solidFill>
                  <a:schemeClr val="bg1"/>
                </a:solidFill>
              </a:rPr>
              <a:t>представительства, консульские учреждения и иные представительства иностранных государств, находящиеся в Республике Беларусь и за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ее </a:t>
            </a:r>
            <a:r>
              <a:rPr lang="ru-RU" sz="2000" dirty="0">
                <a:solidFill>
                  <a:schemeClr val="bg1"/>
                </a:solidFill>
              </a:rPr>
              <a:t>пределами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международные </a:t>
            </a:r>
            <a:r>
              <a:rPr lang="ru-RU" sz="2000" dirty="0">
                <a:solidFill>
                  <a:schemeClr val="bg1"/>
                </a:solidFill>
              </a:rPr>
              <a:t>организации, их филиалы </a:t>
            </a:r>
            <a:r>
              <a:rPr lang="ru-RU" sz="2000" dirty="0" smtClean="0">
                <a:solidFill>
                  <a:schemeClr val="bg1"/>
                </a:solidFill>
              </a:rPr>
              <a:t>и представительства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находящиеся в </a:t>
            </a:r>
            <a:r>
              <a:rPr lang="ru-RU" sz="2000" dirty="0">
                <a:solidFill>
                  <a:schemeClr val="bg1"/>
                </a:solidFill>
              </a:rPr>
              <a:t>Республике Беларусь и за ее пределами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5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0806" y="793101"/>
            <a:ext cx="98904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ТРАНСПОРТНЫЕ УСЛУГИ: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97945" y="2527300"/>
            <a:ext cx="5188189" cy="267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693564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108" y="3995495"/>
            <a:ext cx="60664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объемы экспорта и импорта услуг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не включаются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данные об оказанных транспортных услугах по перевозке груза, осуществленных в соответствии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условиями поставки товара, определенными договором на его экспорт или импорт.</a:t>
            </a:r>
          </a:p>
          <a:p>
            <a:pPr indent="360000" algn="just"/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 объемы импорта услуг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не включается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стоимость топлива для заправки транспортных средств, включая воздушные суда, приобретенного в процессе осуществления грузовых и пассажирских перевозок.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2544" y="1385787"/>
            <a:ext cx="521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ОСОБЕННОСТИ ОТРАЖЕНИЯ ТРАНСПОРТНЫХ УСЛУГ ЭКСПЕДИТОРСКИМИ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ОРГАНИЗАЦИЯМИ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7304" y="2527300"/>
            <a:ext cx="5553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Экспедиторские организации, оказавшие </a:t>
            </a:r>
            <a:r>
              <a:rPr lang="ru-RU" sz="2000" dirty="0" smtClean="0">
                <a:solidFill>
                  <a:schemeClr val="bg1"/>
                </a:solidFill>
              </a:rPr>
              <a:t>услуги    нерезидентам    по     организации перевозки   </a:t>
            </a:r>
            <a:r>
              <a:rPr lang="ru-RU" sz="2000" dirty="0">
                <a:solidFill>
                  <a:schemeClr val="bg1"/>
                </a:solidFill>
              </a:rPr>
              <a:t>грузов, </a:t>
            </a:r>
            <a:r>
              <a:rPr lang="ru-RU" sz="2000" dirty="0" smtClean="0">
                <a:solidFill>
                  <a:schemeClr val="bg1"/>
                </a:solidFill>
              </a:rPr>
              <a:t> общую </a:t>
            </a:r>
            <a:r>
              <a:rPr lang="ru-RU" sz="2000" dirty="0">
                <a:solidFill>
                  <a:schemeClr val="bg1"/>
                </a:solidFill>
              </a:rPr>
              <a:t>стоимость услуг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перевозке </a:t>
            </a:r>
            <a:r>
              <a:rPr lang="ru-RU" sz="2000" dirty="0" smtClean="0">
                <a:solidFill>
                  <a:schemeClr val="bg1"/>
                </a:solidFill>
              </a:rPr>
              <a:t>  отражают  в   </a:t>
            </a:r>
            <a:r>
              <a:rPr lang="ru-RU" sz="2000" b="1" dirty="0" smtClean="0">
                <a:solidFill>
                  <a:schemeClr val="bg1"/>
                </a:solidFill>
              </a:rPr>
              <a:t>разделе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как перевозки    </a:t>
            </a:r>
            <a:r>
              <a:rPr lang="ru-RU" sz="2000" dirty="0">
                <a:solidFill>
                  <a:schemeClr val="bg1"/>
                </a:solidFill>
              </a:rPr>
              <a:t>грузовые </a:t>
            </a:r>
            <a:r>
              <a:rPr lang="ru-RU" sz="2000" dirty="0" smtClean="0">
                <a:solidFill>
                  <a:schemeClr val="bg1"/>
                </a:solidFill>
              </a:rPr>
              <a:t>   соответствующими видами   транспорта.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Транспортные </a:t>
            </a:r>
            <a:r>
              <a:rPr lang="ru-RU" sz="2000" dirty="0">
                <a:solidFill>
                  <a:schemeClr val="bg1"/>
                </a:solidFill>
              </a:rPr>
              <a:t>организации, </a:t>
            </a:r>
            <a:r>
              <a:rPr lang="ru-RU" sz="2000" dirty="0" smtClean="0">
                <a:solidFill>
                  <a:schemeClr val="bg1"/>
                </a:solidFill>
              </a:rPr>
              <a:t>привлекаемые белорусскими    экспедиторскими организациями  для  непосредственного </a:t>
            </a:r>
            <a:r>
              <a:rPr lang="ru-RU" sz="2000" dirty="0">
                <a:solidFill>
                  <a:schemeClr val="bg1"/>
                </a:solidFill>
              </a:rPr>
              <a:t>выполнения </a:t>
            </a:r>
            <a:r>
              <a:rPr lang="ru-RU" sz="2000" dirty="0" smtClean="0">
                <a:solidFill>
                  <a:schemeClr val="bg1"/>
                </a:solidFill>
              </a:rPr>
              <a:t>  перевозок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 данные  о  </a:t>
            </a:r>
            <a:r>
              <a:rPr lang="ru-RU" sz="2000" dirty="0">
                <a:solidFill>
                  <a:schemeClr val="bg1"/>
                </a:solidFill>
              </a:rPr>
              <a:t>таких </a:t>
            </a:r>
            <a:r>
              <a:rPr lang="ru-RU" sz="2000" dirty="0" smtClean="0">
                <a:solidFill>
                  <a:schemeClr val="bg1"/>
                </a:solidFill>
              </a:rPr>
              <a:t>услугах  в  </a:t>
            </a:r>
            <a:r>
              <a:rPr lang="ru-RU" sz="2000" dirty="0">
                <a:solidFill>
                  <a:schemeClr val="bg1"/>
                </a:solidFill>
              </a:rPr>
              <a:t>отчетах </a:t>
            </a:r>
            <a:r>
              <a:rPr lang="ru-RU" sz="2000" dirty="0" smtClean="0">
                <a:solidFill>
                  <a:schemeClr val="bg1"/>
                </a:solidFill>
              </a:rPr>
              <a:t> не  отражают.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 транспортным услугам (коды 0111 – 0170) относятся все виды транспортного обслуживания, осуществляемого с использованием транспортных средств (автомобильного, железнодорожного, воздушного, морского, трубопроводного и прочих видов транспорта), сопутствующие и вспомогательные услуги, а также почтовые услуги и услуги курьерской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99222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136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111971"/>
            <a:ext cx="11144712" cy="4064000"/>
          </a:xfrm>
        </p:spPr>
        <p:txBody>
          <a:bodyPr>
            <a:normAutofit fontScale="70000" lnSpcReduction="20000"/>
          </a:bodyPr>
          <a:lstStyle/>
          <a:p>
            <a:pPr lvl="0" indent="36000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реализации на договорной основе белорусским организациям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по кодам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0112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, 0132,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0142;</a:t>
            </a:r>
            <a:endParaRPr lang="ru-RU" sz="3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indent="36000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реализации физическим лицам-резидентам –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по кодам 0119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, 0139,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0149.</a:t>
            </a:r>
            <a:endParaRPr lang="ru-RU" sz="3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Данные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о выручке от реализации билетов на рейсы (перевозки), осуществляемые транспортными средствами иностранных организаций,  распределяются по странам в соответствии с территориальной принадлежностью иностранной организации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ее представительства в Республике Беларусь), с которой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заключен договор комиссии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предварительной продаже билетов вне зависимости от территориальной принадлежности перевозчиков, указанных в билете.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Суммы комиссионных вознаграждений за продажу билетов, полученные 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нерезидентов, отражаются как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экспорт прочих транспортных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услуг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Суммы комиссионных вознаграждений за продажу билетов, полученные 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резидентов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, в отчете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не отражаются.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806" y="777643"/>
            <a:ext cx="11357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Выручка от реализации билетов на рейсы (перевозки), осуществляемые транспортными средствами иностранных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организаций,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 разделе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отражается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следующим образом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5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4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706294"/>
            <a:ext cx="98904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ТУРИСТИЧЕСКИЕ УСЛУГИ: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97945" y="2527300"/>
            <a:ext cx="5188189" cy="267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693564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592" y="1407438"/>
            <a:ext cx="6185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представляют собой комплекс услуг, потребляемых иностранными гражданами, прибывающими в страну с деловой или личной целью, прежде всего,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услуги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гостиниц,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объектов общественного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питания, услуги по экскурсионному обслуживанию, услуги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санаторно-курортных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оздоровительных организаций, охотничьих хозяйств (в части организации охотничьих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туров)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другие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458084"/>
            <a:ext cx="618510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Виды туристических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услуг:</a:t>
            </a:r>
          </a:p>
          <a:p>
            <a:pPr indent="360000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код 0210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«Реализация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комплекса туристических услуг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»;</a:t>
            </a:r>
          </a:p>
          <a:p>
            <a:pPr indent="360000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код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0230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«услуги гостиниц (не включенные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стоимость туров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);</a:t>
            </a:r>
          </a:p>
          <a:p>
            <a:pPr indent="360000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код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0290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 прочие туристические услуги».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2544" y="1031421"/>
            <a:ext cx="54194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Обращаем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внимание:</a:t>
            </a:r>
          </a:p>
          <a:p>
            <a:pPr indent="360000" algn="just"/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гостиницы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, гостиничные комплексы и другие средства размещения должны отражать в отчете объемы оказанных услуг по проживанию, включая плату за бронирование гостиничных мест только тем нерезидентам, которые приобретают комплекс услуг самостоятельно, а не через посредников-резидентов (туристические или другие организации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случае заключения с нерезидентом договора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аренды недвижимого имущества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, в том числе квартир для проживания, оказанные услуги аренды отражаются по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коду 1021 «Аренда зданий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сооружений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».</a:t>
            </a:r>
          </a:p>
          <a:p>
            <a:pPr indent="360000" algn="just"/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Стоимость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оказанных услуг по проживанию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гостиницах, гостиничных комплексах и других средствах размещения по заключенным договорам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с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резидентами отражается в отчете организации как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экспорт услуг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гостиниц (код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0230).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5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136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009338"/>
            <a:ext cx="11099800" cy="4239062"/>
          </a:xfrm>
        </p:spPr>
        <p:txBody>
          <a:bodyPr>
            <a:normAutofit fontScale="92500" lnSpcReduction="20000"/>
          </a:bodyPr>
          <a:lstStyle/>
          <a:p>
            <a:pPr indent="360000"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организаций, осуществляющих деятельность в области общественного питания (за исключением питания, включенного в стоимость проживания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гостинице), экскурсионное обслуживание и тому подобное включаются в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прочие туристические услуги (код 0290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360000"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в области здравоохранения, не входящие в комплекс туристических услуг, отражаются по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коду 2200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360000"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государственные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пошлины за выдачу разрешения на временное проживание иностранных граждан или лиц без гражданства отражаются как государственные услуги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коду 2000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indent="360000" algn="just"/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Экскурсионные 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туры, предусматривающие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хотя  бы 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один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ночлег  в 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гостинице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или  другом  средстве  размещения, отражаются  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комплекс 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туристических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услуг  по коду 0210.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206" y="809298"/>
            <a:ext cx="10995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ОТДЕЛЬНЫЕ ВИДЫ УСЛУГ, НЕ ВХОДЯЩИЕ В КОМПЛЕКС ТУРИСТИЧЕСКИХ УСЛУГ,  отражаются  в  отчете  следующим образом: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4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9437" y="793101"/>
            <a:ext cx="10639263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ПРИ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КОМАНДИРОВАНИИ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РАБОТНИКОВ ЗА ПРЕДЕЛЫ РЕСПУБЛИКИ БЕЛАРУСЬ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разделе 2 (импорт услуг) отражаются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42659" y="1539571"/>
            <a:ext cx="5549341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государственные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пошлины на продление срока временного пребывания или выдача разрешения на временное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проживание, выдаче виз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(код 2000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</a:t>
            </a:r>
          </a:p>
          <a:p>
            <a:pPr marL="0" indent="360000" algn="just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посещение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театров, концертов, творческих вечеров (код 2310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</a:t>
            </a:r>
          </a:p>
          <a:p>
            <a:pPr marL="0" indent="360000" algn="just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посещение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музеев, библиотек, архивов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код 2320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693564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транспортные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расходы (коды 0112, 0122, 0132, 0142, 0162) – в зависимости от вида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транспорта;</a:t>
            </a:r>
            <a:endParaRPr lang="ru-RU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расходы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по оплате гостиниц (код 0230); 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аренда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квартир (код 1021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);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посещение профессиональных мероприятий, выставок, ярмарок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предусмотренных заданием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на командировку  (код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1008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);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посещение образовательных конференций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, семинаров,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форумов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(код 2110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);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аренда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спортивного оборудования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сооружений при командировании спортивных команд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(код 2400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);</a:t>
            </a:r>
          </a:p>
          <a:p>
            <a:pPr algn="just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Не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отражаются: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суммы 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суточных, 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выдаваемых командируемым работникам, а 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также 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стоимость приобретенного ими топлива для заправки транспортных средств.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2" y="19144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76186"/>
            <a:ext cx="9890494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42659" y="1539571"/>
            <a:ext cx="5549341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	</a:t>
            </a: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693564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500" y="862800"/>
            <a:ext cx="659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СТРОИТЕЛЬНЫЕ УСЛУГИ КОДЫ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0410-0420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) включаются: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2782" y="1693564"/>
            <a:ext cx="64644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строительно-монтажные работы;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работы по монтажу (шефмонтажу), демонтажу и наладке оборудования, телефонных сетей;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сооружению автомобильных и железных дорог, мостов и тоннелей;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специальные строительные работы;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ремонтно-строительные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строительно-реставрационные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работы;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технический и авторский надзор за строительством;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аренда оборудования (например, экскаваторов, подъемных кранов, транспортных средств) с обслуживающим персоналом для проведения строительных работ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1500" y="1693564"/>
            <a:ext cx="5419247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Полученные </a:t>
            </a:r>
            <a:r>
              <a:rPr lang="ru-RU" sz="2400" dirty="0">
                <a:solidFill>
                  <a:schemeClr val="bg1"/>
                </a:solidFill>
              </a:rPr>
              <a:t>от нерезидентов </a:t>
            </a:r>
            <a:r>
              <a:rPr lang="ru-RU" sz="2400" b="1" dirty="0">
                <a:solidFill>
                  <a:schemeClr val="bg1"/>
                </a:solidFill>
              </a:rPr>
              <a:t>комиссионные вознаграждения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>
                <a:solidFill>
                  <a:schemeClr val="bg1"/>
                </a:solidFill>
              </a:rPr>
              <a:t>договорам, связанным с оказанием строительных услуг, отражаются как </a:t>
            </a:r>
            <a:r>
              <a:rPr lang="ru-RU" sz="2400" b="1" dirty="0">
                <a:solidFill>
                  <a:schemeClr val="bg1"/>
                </a:solidFill>
              </a:rPr>
              <a:t>экспорт</a:t>
            </a:r>
            <a:r>
              <a:rPr lang="ru-RU" sz="2400" dirty="0">
                <a:solidFill>
                  <a:schemeClr val="bg1"/>
                </a:solidFill>
              </a:rPr>
              <a:t> прочих строительных услуг, выплаченные нерезидентам – как </a:t>
            </a:r>
            <a:r>
              <a:rPr lang="ru-RU" sz="2400" b="1" dirty="0">
                <a:solidFill>
                  <a:schemeClr val="bg1"/>
                </a:solidFill>
              </a:rPr>
              <a:t>импорт</a:t>
            </a:r>
            <a:r>
              <a:rPr lang="ru-RU" sz="2400" dirty="0">
                <a:solidFill>
                  <a:schemeClr val="bg1"/>
                </a:solidFill>
              </a:rPr>
              <a:t> прочих строительных услуг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код 0490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9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-136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644338"/>
            <a:ext cx="10985500" cy="406400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806" y="1443841"/>
            <a:ext cx="10855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206" y="809298"/>
            <a:ext cx="1050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05" y="992694"/>
            <a:ext cx="11211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данные о строительных услугах следует включать данные по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договорам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предмет которых предусматривает наряду с поставкой оборудования выполнение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вспомогательных услуг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 вспомогательным услугам относятся монтаж (шефмонтаж), наладка, установка оборудования и тому подобное.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805" y="2763659"/>
            <a:ext cx="1110969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Данные по вспомогательным услугам отражаются в отчете, если:</a:t>
            </a:r>
          </a:p>
          <a:p>
            <a:pPr indent="36000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выполнение услуг предусмотрено договором наряду с поставкой товара;</a:t>
            </a:r>
          </a:p>
          <a:p>
            <a:pPr indent="36000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выполнение услуг сопровождается отдельными документами, свидетельствующими об оказании услуги, указанными в договоре;</a:t>
            </a:r>
          </a:p>
          <a:p>
            <a:pPr indent="36000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статистическая (фактурная) стоимость оборудования в декларации на товары либо статистической декларации указана без учета стоимости вспомогательных услуг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indent="457200"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96000"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Транспортные услуги, предоставление которых определяется условиями поставки оборудования,  отражению в отчете не подлежат.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3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00" y="-70803"/>
            <a:ext cx="12290943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76186"/>
            <a:ext cx="9890494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9630" y="803221"/>
            <a:ext cx="6233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ФИНАНСОВЫЕ УСЛУГИ (код 0600) включаются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услуги, связанные с осуществлением финансовой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2660" y="775260"/>
            <a:ext cx="593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 smtClean="0">
                <a:solidFill>
                  <a:schemeClr val="bg1"/>
                </a:solidFill>
              </a:rPr>
              <a:t>Финансовые услуги могут предоставляться</a:t>
            </a:r>
            <a:r>
              <a:rPr lang="ru-RU" sz="2300" b="1" dirty="0" smtClean="0">
                <a:solidFill>
                  <a:schemeClr val="bg1"/>
                </a:solidFill>
              </a:rPr>
              <a:t>: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2905" y="1977979"/>
            <a:ext cx="6491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консультирование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хранение и учет ценных бумаг, управление финансовыми активами, платежные услуги, в том числе в виде вознаграждения по финансовым гарантиям, услуги по присвоению и поддержанию рейтингов участников финансовой деятельности, услуги по инкассации, хранению ценностей в депозитарных (банковских) ячейках и прочие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2660" y="1240422"/>
            <a:ext cx="54666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банками </a:t>
            </a:r>
            <a:r>
              <a:rPr lang="ru-RU" sz="2000" dirty="0">
                <a:solidFill>
                  <a:schemeClr val="bg1"/>
                </a:solidFill>
              </a:rPr>
              <a:t>и небанковскими кредитно-финансовыми </a:t>
            </a:r>
            <a:r>
              <a:rPr lang="ru-RU" sz="2000" dirty="0" smtClean="0">
                <a:solidFill>
                  <a:schemeClr val="bg1"/>
                </a:solidFill>
              </a:rPr>
              <a:t>организациями;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валютными</a:t>
            </a:r>
            <a:r>
              <a:rPr lang="ru-RU" sz="2000" dirty="0">
                <a:solidFill>
                  <a:schemeClr val="bg1"/>
                </a:solidFill>
              </a:rPr>
              <a:t>, товарными и фондовыми </a:t>
            </a:r>
            <a:r>
              <a:rPr lang="ru-RU" sz="2000" dirty="0" smtClean="0">
                <a:solidFill>
                  <a:schemeClr val="bg1"/>
                </a:solidFill>
              </a:rPr>
              <a:t>биржами; </a:t>
            </a:r>
          </a:p>
          <a:p>
            <a:pPr indent="360000" algn="just"/>
            <a:r>
              <a:rPr lang="ru-RU" sz="2000" dirty="0" err="1" smtClean="0">
                <a:solidFill>
                  <a:schemeClr val="bg1"/>
                </a:solidFill>
              </a:rPr>
              <a:t>факторинговыми</a:t>
            </a:r>
            <a:r>
              <a:rPr lang="ru-RU" sz="2000" dirty="0" smtClean="0">
                <a:solidFill>
                  <a:schemeClr val="bg1"/>
                </a:solidFill>
              </a:rPr>
              <a:t>  компаниями;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организациями-эмитентами </a:t>
            </a:r>
            <a:r>
              <a:rPr lang="ru-RU" sz="2000" dirty="0">
                <a:solidFill>
                  <a:schemeClr val="bg1"/>
                </a:solidFill>
              </a:rPr>
              <a:t>кредитных карточек и другими поставщиками платежных </a:t>
            </a:r>
            <a:r>
              <a:rPr lang="ru-RU" sz="2000" dirty="0" smtClean="0">
                <a:solidFill>
                  <a:schemeClr val="bg1"/>
                </a:solidFill>
              </a:rPr>
              <a:t>услуг;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агентствами </a:t>
            </a:r>
            <a:r>
              <a:rPr lang="ru-RU" sz="2000" dirty="0">
                <a:solidFill>
                  <a:schemeClr val="bg1"/>
                </a:solidFill>
              </a:rPr>
              <a:t>кредитного </a:t>
            </a:r>
            <a:r>
              <a:rPr lang="ru-RU" sz="2000" dirty="0" smtClean="0">
                <a:solidFill>
                  <a:schemeClr val="bg1"/>
                </a:solidFill>
              </a:rPr>
              <a:t>рейтинга;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организациями</a:t>
            </a:r>
            <a:r>
              <a:rPr lang="ru-RU" sz="2000" dirty="0">
                <a:solidFill>
                  <a:schemeClr val="bg1"/>
                </a:solidFill>
              </a:rPr>
              <a:t>, выступающими в качестве финансовых </a:t>
            </a:r>
            <a:r>
              <a:rPr lang="ru-RU" sz="2000" dirty="0" smtClean="0">
                <a:solidFill>
                  <a:schemeClr val="bg1"/>
                </a:solidFill>
              </a:rPr>
              <a:t>консультантов;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другими </a:t>
            </a:r>
            <a:r>
              <a:rPr lang="ru-RU" sz="2000" dirty="0">
                <a:solidFill>
                  <a:schemeClr val="bg1"/>
                </a:solidFill>
              </a:rPr>
              <a:t>финансовыми </a:t>
            </a:r>
            <a:r>
              <a:rPr lang="ru-RU" sz="2000" dirty="0" smtClean="0">
                <a:solidFill>
                  <a:schemeClr val="bg1"/>
                </a:solidFill>
              </a:rPr>
              <a:t>организациями; 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отделениями </a:t>
            </a:r>
            <a:r>
              <a:rPr lang="ru-RU" sz="2000" dirty="0">
                <a:solidFill>
                  <a:schemeClr val="bg1"/>
                </a:solidFill>
              </a:rPr>
              <a:t>почтовой связи в части комиссионных вознаграждений за услуги, связанные с отправкой и выплатой почтовых денежных переводов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2906" y="4279000"/>
            <a:ext cx="6399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качестве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стоимости услуг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связанных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осуществлением финансовой деятельности, следует отражать суммы всех видов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комиссионных вознаграждений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 оказание финансовых услуг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2906" y="5644017"/>
            <a:ext cx="6409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Суммы дивидендов и процентов по ценным бумагам, кредитам, депозитам, финансовому лизингу и иным финансовым активам отражению в отчете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не подлежат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8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097" y="1270000"/>
            <a:ext cx="10006119" cy="41783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Постановление Национального статистического комитета Республики Беларусь от 14.10.2022 № 95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«Об утверждении формы государственной статистической отчетности 12-вэс (услуги) «Отчет об экспорте и импорте услуг» и указаний по ее составлению»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19144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76186"/>
            <a:ext cx="9890494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12" y="803221"/>
            <a:ext cx="610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ОСОБЕННОСТИ ОТРАЖЕНИЯ УСЛУГ  ПО РЕМОНТУ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952" y="2085595"/>
            <a:ext cx="656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91363" y="803221"/>
            <a:ext cx="5466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К ДАННОМУ ВИДУ УСЛУГИ НЕ ОТНОСИТСЯ: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1676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ремонт и техническое обслуживание оборудования, транспортных средств и бытовой техники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(код 1003)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включают как текущий, так и капитальный ремонт независимо от места осуществления ремонта и технического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обслуживания. </a:t>
            </a:r>
            <a:endParaRPr lang="ru-RU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 algn="just"/>
            <a:endParaRPr lang="ru-RU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1363" y="1691395"/>
            <a:ext cx="5417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ts val="2640"/>
              </a:lnSpc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техническое обслуживание и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ремонт компьютеров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портативных вычислительных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машин и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периферийного оборудования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(код 0710)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;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ремонт, техническое обслуживание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демонтаж буровых установок, консервацию нефтяных и газовых скважин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(код 1011);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гарантийное и послегарантийное обслуживание и ремонт оборудования, транспортных средств и бытовой техники, возмещаемые их производителями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рамках договоров на возмещение расходов по послепродажному обслуживанию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(код 1099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30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76186"/>
            <a:ext cx="9890494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12" y="803221"/>
            <a:ext cx="6105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УСЛУГИ ПО ПЕРЕРАБОТКЕ ТОВАРОВ: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952" y="2085595"/>
            <a:ext cx="656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01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8094" y="5550871"/>
            <a:ext cx="553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включают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данные об услугах по переработке, обработке, сборке, маркировке, упаковке товаров, оказываемых организациями, которым не принадлежат соответствующие товары (переработка нефти, сжижение природного газа, пошив одежды, обработка деталей, сборка электроники и тому подобное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 и отражается по коду вида услуги 1004.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Отражаются </a:t>
            </a:r>
            <a:r>
              <a:rPr lang="ru-RU" sz="2300" dirty="0">
                <a:solidFill>
                  <a:schemeClr val="bg1"/>
                </a:solidFill>
              </a:rPr>
              <a:t>в отчете следующим образом: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91363" y="1321638"/>
            <a:ext cx="546660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>
                <a:solidFill>
                  <a:schemeClr val="bg1"/>
                </a:solidFill>
              </a:rPr>
              <a:t>экспорту</a:t>
            </a:r>
            <a:r>
              <a:rPr lang="ru-RU" sz="2000" dirty="0">
                <a:solidFill>
                  <a:schemeClr val="bg1"/>
                </a:solidFill>
              </a:rPr>
              <a:t> отражается стоимость услуг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переработке только той части ввезенного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Республику Беларусь давальческого сырья,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из </a:t>
            </a:r>
            <a:r>
              <a:rPr lang="ru-RU" sz="2000" dirty="0">
                <a:solidFill>
                  <a:schemeClr val="bg1"/>
                </a:solidFill>
              </a:rPr>
              <a:t>которой изготовлена продукция, </a:t>
            </a:r>
            <a:r>
              <a:rPr lang="ru-RU" sz="2000" b="1" dirty="0">
                <a:solidFill>
                  <a:schemeClr val="bg1"/>
                </a:solidFill>
              </a:rPr>
              <a:t>остающаяся</a:t>
            </a:r>
            <a:r>
              <a:rPr lang="ru-RU" sz="2000" dirty="0">
                <a:solidFill>
                  <a:schemeClr val="bg1"/>
                </a:solidFill>
              </a:rPr>
              <a:t> для реализации на территории Республики Беларусь;</a:t>
            </a:r>
          </a:p>
          <a:p>
            <a:pPr indent="360000" algn="just"/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>
                <a:solidFill>
                  <a:schemeClr val="bg1"/>
                </a:solidFill>
              </a:rPr>
              <a:t>импорту</a:t>
            </a:r>
            <a:r>
              <a:rPr lang="ru-RU" sz="2000" dirty="0">
                <a:solidFill>
                  <a:schemeClr val="bg1"/>
                </a:solidFill>
              </a:rPr>
              <a:t> отражается стоимость услуг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переработке только той части вывезенного из Республики Беларусь давальческого сырья, из которой изготовлена продукция, </a:t>
            </a:r>
            <a:r>
              <a:rPr lang="ru-RU" sz="2000" b="1" dirty="0">
                <a:solidFill>
                  <a:schemeClr val="bg1"/>
                </a:solidFill>
              </a:rPr>
              <a:t>предназначенная</a:t>
            </a:r>
            <a:r>
              <a:rPr lang="ru-RU" sz="2000" dirty="0">
                <a:solidFill>
                  <a:schemeClr val="bg1"/>
                </a:solidFill>
              </a:rPr>
              <a:t> для реализации в стране переработки или в третьей стране.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8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76186"/>
            <a:ext cx="9890494" cy="11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12" y="803221"/>
            <a:ext cx="6105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УСЛУГИ В ОБЛАСТИ УПРАВЛЕНИЯ: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952" y="2085595"/>
            <a:ext cx="656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01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8094" y="5550871"/>
            <a:ext cx="553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1363" y="1614414"/>
            <a:ext cx="556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0805" y="1305342"/>
            <a:ext cx="61805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в сфере управления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связей </a:t>
            </a:r>
            <a:b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общественностью, в том числе при передаче данных функций полностью или частично сторонней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организации, оказывающей услуги в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сфере продвижения предпринимательской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деятельности;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 определению главных направлений работы и оказанию оперативной помощи организациям по улучшению деловой репутации;</a:t>
            </a:r>
          </a:p>
          <a:p>
            <a:pPr indent="36000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слуги по разработке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стратегии предпринимательства;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 проведению аудита системы управления (менеджмента);</a:t>
            </a: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общего организационного планирования, структурирования и контроля за деятельностью организаций;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разработка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бизнес-планов;</a:t>
            </a:r>
          </a:p>
          <a:p>
            <a:pPr indent="360000"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консультации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в области управления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91362" y="708912"/>
            <a:ext cx="544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Услуги в области рекламы, маркетинга, организации ярмарок, </a:t>
            </a:r>
            <a:r>
              <a:rPr lang="ru-RU" sz="2400" b="1" dirty="0" smtClean="0">
                <a:solidFill>
                  <a:schemeClr val="bg1"/>
                </a:solidFill>
              </a:rPr>
              <a:t>выставок: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54267" y="1503429"/>
            <a:ext cx="55615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>
                <a:solidFill>
                  <a:schemeClr val="bg1"/>
                </a:solidFill>
              </a:rPr>
              <a:t>услуги по продвижению товара за рубежом; </a:t>
            </a:r>
          </a:p>
          <a:p>
            <a:pPr indent="360000"/>
            <a:r>
              <a:rPr lang="ru-RU" sz="2000" dirty="0">
                <a:solidFill>
                  <a:schemeClr val="bg1"/>
                </a:solidFill>
              </a:rPr>
              <a:t>услуги по изучению конъюнктуры рынка;</a:t>
            </a:r>
          </a:p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услуги по разработке, созданию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размещению рекламы в средствах массовой информации, включая покупку и продажу рекламного времени;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услуги </a:t>
            </a:r>
            <a:r>
              <a:rPr lang="ru-RU" sz="2000" dirty="0">
                <a:solidFill>
                  <a:schemeClr val="bg1"/>
                </a:solidFill>
              </a:rPr>
              <a:t>по выполнению всех или части функций маркетинга сторонней организацией, занимающейся </a:t>
            </a:r>
            <a:r>
              <a:rPr lang="ru-RU" sz="2000" dirty="0" smtClean="0">
                <a:solidFill>
                  <a:schemeClr val="bg1"/>
                </a:solidFill>
              </a:rPr>
              <a:t>маркетинговым обслуживанием;</a:t>
            </a: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услуги </a:t>
            </a:r>
            <a:r>
              <a:rPr lang="ru-RU" sz="2000" dirty="0">
                <a:solidFill>
                  <a:schemeClr val="bg1"/>
                </a:solidFill>
              </a:rPr>
              <a:t>по организации и проведению ярмарок, выставок, тендеров, аукционов, биржевых торгов, а также профессиональных конференций, конгрессов, деловых встреч, в том числе с использованием </a:t>
            </a:r>
            <a:r>
              <a:rPr lang="ru-RU" sz="2000" dirty="0" smtClean="0">
                <a:solidFill>
                  <a:schemeClr val="bg1"/>
                </a:solidFill>
              </a:rPr>
              <a:t>систем видеоконференцсвязи.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5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2544" y="2786403"/>
            <a:ext cx="52135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6061" y="765036"/>
            <a:ext cx="6305302" cy="182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Услуги в области сельского хозяйства, добычи полезных ископаемых и ветеринарные услуги (код 1011) включают услуги, связанные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 сельскохозяйственным производством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952" y="2085595"/>
            <a:ext cx="656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01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8094" y="5550871"/>
            <a:ext cx="553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1363" y="1614414"/>
            <a:ext cx="556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6060" y="2665594"/>
            <a:ext cx="624667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предоставление сельскохозяйственной техники с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экипажем;</a:t>
            </a:r>
          </a:p>
          <a:p>
            <a:pPr indent="360000" algn="just"/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уборка урожая;</a:t>
            </a:r>
          </a:p>
          <a:p>
            <a:pPr indent="360000" algn="just">
              <a:spcBef>
                <a:spcPts val="600"/>
              </a:spcBef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уход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за растениями, борьба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  сельскохозяйственными   вредителями;</a:t>
            </a:r>
          </a:p>
          <a:p>
            <a:pPr indent="360000" algn="just">
              <a:spcBef>
                <a:spcPts val="600"/>
              </a:spcBef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в области животноводства, рыбоводства,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лесоводства  и  лесозаготовок;</a:t>
            </a:r>
          </a:p>
          <a:p>
            <a:pPr indent="360000" algn="just"/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58577" y="3588971"/>
            <a:ext cx="543342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dirty="0" smtClean="0">
                <a:solidFill>
                  <a:schemeClr val="bg1"/>
                </a:solidFill>
              </a:rPr>
              <a:t>услуги </a:t>
            </a:r>
            <a:r>
              <a:rPr lang="ru-RU" sz="2300" dirty="0">
                <a:solidFill>
                  <a:schemeClr val="bg1"/>
                </a:solidFill>
              </a:rPr>
              <a:t>в области добычи полезных ископаемых, в том числе нефти и газа, включая бурение, сооружение, ремонт, техническое обслуживание и демонтаж буровых установок, консервацию нефтяных и газовых скважин</a:t>
            </a:r>
            <a:r>
              <a:rPr lang="ru-RU" sz="2300" dirty="0" smtClean="0">
                <a:solidFill>
                  <a:schemeClr val="bg1"/>
                </a:solidFill>
              </a:rPr>
              <a:t>.</a:t>
            </a:r>
          </a:p>
          <a:p>
            <a:endParaRPr lang="ru-RU" sz="23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91362" y="1086589"/>
            <a:ext cx="54666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dirty="0">
                <a:solidFill>
                  <a:schemeClr val="bg1"/>
                </a:solidFill>
              </a:rPr>
              <a:t>проведение контроля и испытаний семян, кормов, сельскохозяйственной техники, ветеринарных препаратов 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bg1"/>
                </a:solidFill>
              </a:rPr>
              <a:t>и </a:t>
            </a:r>
            <a:r>
              <a:rPr lang="ru-RU" sz="2300" dirty="0">
                <a:solidFill>
                  <a:schemeClr val="bg1"/>
                </a:solidFill>
              </a:rPr>
              <a:t>другой продукции, используемой 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bg1"/>
                </a:solidFill>
              </a:rPr>
              <a:t>и </a:t>
            </a:r>
            <a:r>
              <a:rPr lang="ru-RU" sz="2300" dirty="0">
                <a:solidFill>
                  <a:schemeClr val="bg1"/>
                </a:solidFill>
              </a:rPr>
              <a:t>производимой в сельском хозяйстве 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bg1"/>
                </a:solidFill>
              </a:rPr>
              <a:t>и </a:t>
            </a:r>
            <a:r>
              <a:rPr lang="ru-RU" sz="2300" dirty="0">
                <a:solidFill>
                  <a:schemeClr val="bg1"/>
                </a:solidFill>
              </a:rPr>
              <a:t>ветеринарии</a:t>
            </a:r>
            <a:r>
              <a:rPr lang="ru-RU" sz="2300" dirty="0" smtClean="0">
                <a:solidFill>
                  <a:schemeClr val="bg1"/>
                </a:solidFill>
              </a:rPr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18736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4543" y="2117116"/>
            <a:ext cx="54334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chemeClr val="bg1"/>
                </a:solidFill>
              </a:rPr>
              <a:t>Брокерские услуги по финансовым инструментам не относятся к услугам, связанным с торговлей, включаются в финансовые услуги (код 0600</a:t>
            </a:r>
            <a:r>
              <a:rPr lang="ru-RU" sz="2200" i="1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ru-RU" sz="2000" i="1" dirty="0">
              <a:solidFill>
                <a:schemeClr val="bg1"/>
              </a:solidFill>
            </a:endParaRPr>
          </a:p>
          <a:p>
            <a:pPr algn="just"/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951" y="1025922"/>
            <a:ext cx="1053200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11" y="765036"/>
            <a:ext cx="63265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СВЯЗАННЫЕ С ТОРГОВЛЕЙ УСЛУГИ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(код 1013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952" y="2085595"/>
            <a:ext cx="656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01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8094" y="5550871"/>
            <a:ext cx="553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1363" y="1614414"/>
            <a:ext cx="556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0023" y="1367978"/>
            <a:ext cx="63213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услуги по операциям с товарами и услугами (вознаграждения, в том числе комиссионные, подлежащие выплате брокерам биржевых торгов, дилерам, аукционистам, комиссионерам и иным посредникам);</a:t>
            </a:r>
          </a:p>
          <a:p>
            <a:pPr indent="360000" algn="just"/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услуги электронных торговых площадок (вознаграждение, взимаемое за совершение сделок по реализации товаров); </a:t>
            </a:r>
          </a:p>
          <a:p>
            <a:pPr indent="360000" algn="just"/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колл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-центров, контакт-центров </a:t>
            </a:r>
            <a:b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по консультированию клиентов и потребителей с целью совершения сделок по продаже товаров и оказанию услуг.</a:t>
            </a:r>
          </a:p>
          <a:p>
            <a:pPr indent="360000" algn="just"/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630" y="1962484"/>
            <a:ext cx="622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2299" y="1401163"/>
            <a:ext cx="517383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0806" y="838064"/>
            <a:ext cx="1135099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УСЛУГИ В ОБЛАСТИ АРХИТЕКТУРЫ, ИНЖЕНЕРНЫЕ И ПРОЧИЕ ТЕХНИЧЕСКИЕ УСЛУГИ: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1779513"/>
            <a:ext cx="601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indent="45720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1361" y="1198916"/>
            <a:ext cx="54666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ПРОЧИЕ ТЕХНИЧЕСКИЕ УСЛУГИ (КОД 1032) ВКЛЮЧАЮТ: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982" y="1261258"/>
            <a:ext cx="64817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УСЛУГИ В ОБЛАСТИ АРХИТЕКТУРЫ И ИНЖЕНЕРНЫЕ УСЛУГИ (КОД 1031) ВКЛЮЧАЮТ: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1305" y="19092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Услуги в области рекламы, маркетинга, организации ярмарок, выставок: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4982" y="2162539"/>
            <a:ext cx="65076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разработку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архитектурных и технических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проектов; </a:t>
            </a: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планирование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разработку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проектов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строительству различных строительных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объектов; </a:t>
            </a: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разработку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проектно-конструкторской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проектно-сметной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документации.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94137" y="1983746"/>
            <a:ext cx="55133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геологическую разведку, картографию, проверку и сертификацию продукции, технический контроль, санитарно-гигиенический контроль, проведение экспертиз, связанных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испытанием и установлением физических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эксплуатационных характеристик материалов, сопровождение технологических процессов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эксплуатации оборудования при производстве продукции, аккредитацию поверочных (калибровочных) и испытательных (измерительных) лабораторий, органов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сертификации, проведение приемочных испытаний типа и метрологической аттестации средств измерений и стандартных образцов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прочие технические </a:t>
            </a:r>
            <a:r>
              <a:rPr lang="ru-RU" sz="2000" dirty="0" smtClean="0">
                <a:solidFill>
                  <a:schemeClr val="bg1"/>
                </a:solidFill>
              </a:rPr>
              <a:t>услуги.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3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469" y="1499302"/>
            <a:ext cx="63876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гарантийное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 послегарантийное обслуживание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ремонт оборудования, транспортных средств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бытовой техники, возмещаемые их производителями в рамках договоров на возмещение расходов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послепродажному обслуживанию;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 проведению санитарного, ветеринарного или фитосанитарного контроля и другие услуги, оказываемые при пересечении транспортными средствами границ государств;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таможенных агентов;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аварийных комиссаров;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 хранению и складированию, упаковке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переупаковке товаров, не связанные с их транспортировкой;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 оформлению и изготовлению плакатов, афиш, визиток, фирменных сувениров; услуги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подбору кадров;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2299" y="1401163"/>
            <a:ext cx="517383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0806" y="838064"/>
            <a:ext cx="11475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ПРОЧИЕ ДЕЛОВЫЕ УСЛУГИ, НЕ ОТНЕСЕННЫЕ К ДРУГИМ КРУППИРОВКАМ (КОД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1099),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ВКЛЮЧАЮТ: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207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4137" y="1983746"/>
            <a:ext cx="551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4137" y="1427951"/>
            <a:ext cx="55133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работа служб охраны и розыска, кроме услуг по сопровождению перемещаемых грузов, транспортных средств и экипажей, отражаемых в транспортных услугах;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услуги </a:t>
            </a:r>
            <a:r>
              <a:rPr lang="ru-RU" sz="2000" dirty="0">
                <a:solidFill>
                  <a:schemeClr val="bg1"/>
                </a:solidFill>
              </a:rPr>
              <a:t>по письменному и устному переводам; фотографические услуги;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услуги </a:t>
            </a:r>
            <a:r>
              <a:rPr lang="ru-RU" sz="2000" dirty="0">
                <a:solidFill>
                  <a:schemeClr val="bg1"/>
                </a:solidFill>
              </a:rPr>
              <a:t>ландшафтных дизайнеров, дизайнеров интерьеров; услуги по чистке фасадов зданий, мытью окон;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услуги </a:t>
            </a:r>
            <a:r>
              <a:rPr lang="ru-RU" sz="2000" dirty="0">
                <a:solidFill>
                  <a:schemeClr val="bg1"/>
                </a:solidFill>
              </a:rPr>
              <a:t>по электроснабжению жилых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административных помещений и другие коммунальные и эксплуатационно-технические услуги;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 smtClean="0">
                <a:solidFill>
                  <a:schemeClr val="bg1"/>
                </a:solidFill>
              </a:rPr>
              <a:t>риэлтерские </a:t>
            </a:r>
            <a:r>
              <a:rPr lang="ru-RU" sz="2000" dirty="0">
                <a:solidFill>
                  <a:schemeClr val="bg1"/>
                </a:solidFill>
              </a:rPr>
              <a:t>услуги, услуги по оценке имущества, кроме услуг по оценке и осмотру движимого и недвижимого имущества в связи со страхованием, и другие деловые услуги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-136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806" y="1443841"/>
            <a:ext cx="10855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206" y="809298"/>
            <a:ext cx="1050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06" y="814645"/>
            <a:ext cx="1157692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805" y="2963039"/>
            <a:ext cx="1110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835420"/>
            <a:ext cx="1097680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УСЛУГИ В ОБЛАСТИ ОБРАЗОВАНИЯ: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0807" y="1472825"/>
            <a:ext cx="10976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обучение в различных учреждениях образования, в том числе дошкольного, дополнительного образования (тематические семинары, тренинги и иные виды обучающих курсов);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консультации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процессе обучения, обучение с применением информационно-коммуникационных технологий;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услуги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оказываемые преподавателями за рубежом, в том числе услуги, предоставляемые заочно.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 организации и проведению образовательных форумов, конференций, семинаров и участие в них с использованием систем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видеоконференцсвязи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отражаются по коду 2120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5334000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Гражданство физического лица, с которым заключен договор на оказание услуг в области образования, определяется на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момент заключения договора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6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-136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806" y="1443841"/>
            <a:ext cx="10855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206" y="809298"/>
            <a:ext cx="1050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05" y="992694"/>
            <a:ext cx="1157692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805" y="2963039"/>
            <a:ext cx="1110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909593"/>
            <a:ext cx="10976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УСЛУГИ В ОБЛАСТИ ЗДРАВООХРАНЕНИЯ (КОД 2200) включают: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807" y="1472825"/>
            <a:ext cx="10976805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  <a:defRPr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услуги по диагностике и лечению заболеваний, в том числе по договорам добровольного страхования медицинских расходов;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консультационные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и другие услуги в области здравоохранения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360000" algn="just">
              <a:lnSpc>
                <a:spcPct val="80000"/>
              </a:lnSpc>
              <a:defRPr/>
            </a:pPr>
            <a:endParaRPr lang="ru-RU" altLang="ru-RU" sz="25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услуги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, оказываемые медицинскими работниками за рубежом, в том числе услуги, предоставляемые заочно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360000" algn="just">
              <a:lnSpc>
                <a:spcPct val="80000"/>
              </a:lnSpc>
              <a:defRPr/>
            </a:pPr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услуги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клинических испытаний лекарственных средств, медицинской техники и изделий медицинского назначения, связанные с оказанием услуг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области здравоохранения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568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" y="0"/>
            <a:ext cx="12157966" cy="683885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49437" y="1693564"/>
            <a:ext cx="6067263" cy="28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80052" y="1539571"/>
            <a:ext cx="5211948" cy="282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4088752"/>
            <a:ext cx="594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11" y="1509131"/>
            <a:ext cx="610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11" y="1509131"/>
            <a:ext cx="60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93" y="45536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7945" y="938092"/>
            <a:ext cx="518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469" y="1499302"/>
            <a:ext cx="6387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2660" y="4827772"/>
            <a:ext cx="551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2299" y="1401163"/>
            <a:ext cx="517383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30" y="818100"/>
            <a:ext cx="6233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УСЛУГИ В ОБЛАСТИ КУЛЬТУРЫ И ОТДЫХА (КОДЫ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2310 – 2320) включают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630" y="1307424"/>
            <a:ext cx="611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7593" y="845759"/>
            <a:ext cx="584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4137" y="1983746"/>
            <a:ext cx="551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4137" y="1427951"/>
            <a:ext cx="551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468" y="1663380"/>
            <a:ext cx="63102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аудиовизуальные и связанные с ними услуги,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которых отражаются  услуги, связанные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производством кино- и видеофильмов, радио-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телевизионных программ и записью музыкальных произведений, услуги проката и тому подобное;</a:t>
            </a:r>
          </a:p>
          <a:p>
            <a:pPr indent="360000" algn="just"/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показ спектаклей, цирковых представлений; проведение концертов, творческих вечеров и других культурно-зрелищных мероприятий; выступления актеров, режиссеров и прочее, а также услуги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организации выступлений (код 2310);</a:t>
            </a:r>
          </a:p>
          <a:p>
            <a:pPr indent="360000" algn="just"/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услуги, связанные с работой музеев, библиотек, архивов, а также услуги по организации других мероприятий в области культуры и отдыха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код 2320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5038" y="818100"/>
            <a:ext cx="5513339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50" b="1" dirty="0" smtClean="0">
                <a:solidFill>
                  <a:schemeClr val="bg1"/>
                </a:solidFill>
              </a:rPr>
              <a:t>УСЛУГИ  В ОБЛАСТИ СПОРТА  (КОД 2400):</a:t>
            </a:r>
            <a:endParaRPr lang="ru-RU" sz="2350" b="1" dirty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услуги по организации и проведению спортивных мероприятий; </a:t>
            </a:r>
          </a:p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слуги по аренде </a:t>
            </a:r>
            <a:r>
              <a:rPr lang="ru-RU" sz="2000" dirty="0">
                <a:solidFill>
                  <a:schemeClr val="bg1"/>
                </a:solidFill>
              </a:rPr>
              <a:t>спортивного инвентаря, оборудования и спортивных сооружений (площадок) и тому подобное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pPr indent="457200" algn="just"/>
            <a:endParaRPr lang="ru-RU" sz="2000" dirty="0" smtClean="0">
              <a:solidFill>
                <a:schemeClr val="bg1"/>
              </a:solidFill>
            </a:endParaRPr>
          </a:p>
          <a:p>
            <a:pPr indent="457200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94138" y="3389246"/>
            <a:ext cx="54638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ПРОЧИЕ ИНДИВИДУАЛЬНЫЕ УСЛУГИ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(КОД 2500):</a:t>
            </a:r>
            <a:endParaRPr lang="ru-RU" sz="2200" b="1" dirty="0">
              <a:solidFill>
                <a:schemeClr val="bg1"/>
              </a:solidFill>
            </a:endParaRPr>
          </a:p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услуги парикмахерских, салонов красоты, прачечных и химчисток;</a:t>
            </a:r>
          </a:p>
          <a:p>
            <a:pPr indent="360000" algn="just"/>
            <a:r>
              <a:rPr lang="ru-RU" sz="2000" dirty="0">
                <a:solidFill>
                  <a:schemeClr val="bg1"/>
                </a:solidFill>
              </a:rPr>
              <a:t>услуги пунктов проката, брачных агентств, ритуальные и другие индивидуальные услуги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indent="457200"/>
            <a:endParaRPr lang="ru-RU" dirty="0"/>
          </a:p>
          <a:p>
            <a:pPr indent="457200"/>
            <a:endParaRPr lang="ru-RU" dirty="0" smtClean="0"/>
          </a:p>
          <a:p>
            <a:pPr indent="457200"/>
            <a:endParaRPr lang="ru-RU" dirty="0"/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6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711" y="793100"/>
            <a:ext cx="9144000" cy="10737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ФОРМУ 12-ВЭС (УСЛУГИ) ПРЕДСТАВЛЯЮТ: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806" y="1752396"/>
            <a:ext cx="10976806" cy="787400"/>
          </a:xfrm>
        </p:spPr>
        <p:txBody>
          <a:bodyPr>
            <a:normAutofit/>
          </a:bodyPr>
          <a:lstStyle/>
          <a:p>
            <a:pPr indent="360000"/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юридические лица, обособленные подразделения юридических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лиц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51308" y="2362199"/>
            <a:ext cx="10936304" cy="378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360000" algn="just"/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предоставившие нерезидентам Республики Беларусь и (или) получившие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нерезидентов услуги по заключенным с нерезидентами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договорам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(контрактам)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предоставление или получение услуг, выполнение работ, включая публичные договоры;</a:t>
            </a:r>
          </a:p>
          <a:p>
            <a:pPr marL="109728" indent="360000" algn="just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предоставившие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нерезидентам и (или) получившие от нерезидентов услуги, оказание которых осуществляется на основании международных правил и тарифов;</a:t>
            </a:r>
          </a:p>
          <a:p>
            <a:pPr marL="109728" indent="360000" algn="just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оказавшие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нерезидентам государственные услуги в соответствии с возложенными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них функциями;</a:t>
            </a:r>
          </a:p>
          <a:p>
            <a:pPr marL="109728" indent="360000" algn="just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реализовавшие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гражданам Республики Беларусь билеты на рейсы (перевозки), осуществляемые транспортными средствами иностранных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76445" y="1656701"/>
            <a:ext cx="60293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ВНИМАНИЕ!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029200" y="5258527"/>
            <a:ext cx="4120956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246050, г. Гомель, просп. Ленина, 6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502098" y="569293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232 23 03 11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029200" y="6074777"/>
            <a:ext cx="4120956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666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gomel@belstat.gov.by</a:t>
            </a:r>
            <a:endParaRPr lang="ru-RU" sz="1600" b="1" dirty="0">
              <a:solidFill>
                <a:srgbClr val="00666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Picture 47" descr="telephone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56" y="5784790"/>
            <a:ext cx="1295400" cy="8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98" y="4329382"/>
            <a:ext cx="639148" cy="6596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6089" y="4329382"/>
            <a:ext cx="969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СТАТИСТИЧЕСКИЙ КОМИТЕТ РЕСПУБЛИКИ БЕЛАРУСЬ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СТАТИСТИЧЕСКОЕ УПРАВЛЕНИЕ ГОМЕЛЬСКОЙ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793101"/>
            <a:ext cx="11081212" cy="5544199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СРОК ПРЕДСТАВЛЕНИЯ ФОРМЫ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12-ВЭС (УСЛУГИ)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ОТЧЕТ ОБ ЭКСПОРТЕ И ИМПОРТЕ УСЛУГ»: </a:t>
            </a:r>
          </a:p>
          <a:p>
            <a:pPr>
              <a:spcBef>
                <a:spcPts val="600"/>
              </a:spcBef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18-го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числа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после отчетного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периода.</a:t>
            </a:r>
          </a:p>
          <a:p>
            <a:pPr indent="360000" algn="l">
              <a:lnSpc>
                <a:spcPct val="100000"/>
              </a:lnSpc>
              <a:spcBef>
                <a:spcPts val="600"/>
              </a:spcBef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Отчет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составляется за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месяц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.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Организации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составляют отдельный отчет по каждому виду услуги внешней торговли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Данные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об экспорте и импорте услуг отражаются в стоимостном выражении по всем видам услуг, предоставленным и (или) полученным с первого по последнее число месяца. Стоимость услуги отражается на основании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договора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на ее оказание либо документа, свидетельствующего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об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оказании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услуги.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Отчет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организации должен включать данные по входящим в ее структуру подразделениям.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Данные по находящимся за пределами Республики Беларусь представительствам, филиалам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иным обособленным подразделениям должны быть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включены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в отчет организации.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Представление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отчета в виде электронного документа  осуществляется с использованием специализированного программного обеспечения, размещенного вместе с  необходимыми инструктивными материалами по его развертыванию и использованию на официальном сайте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Белстата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 в глобальной компьютерной сети Интернет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http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s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://www.belstat.gov.by в рубрике «Респондентам, Электронная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отчетность».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</a:rPr>
              <a:t>Уточненные </a:t>
            </a: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</a:rPr>
              <a:t>отчеты за предыдущие периоды текущего и прошлого годов можно будет представлять только на </a:t>
            </a:r>
            <a:r>
              <a:rPr lang="ru-RU" alt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бумажных</a:t>
            </a: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</a:rPr>
              <a:t> носителях.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5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2273300"/>
            <a:ext cx="10985500" cy="40640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ПРИ ЗАПОЛНЕНИИ ОТЧЕТА 12-ВЭС (УСЛУГИ) ИСПОЛЬЗУЕМ: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006" y="1669534"/>
            <a:ext cx="10817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статистический классификатор СК 45.012-2022 «Виды услуг внешней торговли», утвержденным постановлением Национального статистического комитета Республики Беларусь от 9 сентября 2022 г. № 85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360000" algn="just">
              <a:spcBef>
                <a:spcPts val="0"/>
              </a:spcBef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>
              <a:spcBef>
                <a:spcPts val="0"/>
              </a:spcBef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общегосударственный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классификатор ОКРБ 017-99 «Страны мира», утвержденным постановлением Государственного комитета по стандартизации, метрологии и сертификации Республики Беларусь от 16 июня 1999г. №8.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indent="900000">
              <a:spcBef>
                <a:spcPts val="0"/>
              </a:spcBef>
            </a:pPr>
            <a:endParaRPr lang="ru-RU" dirty="0" smtClean="0"/>
          </a:p>
          <a:p>
            <a:pPr indent="900000">
              <a:spcBef>
                <a:spcPts val="0"/>
              </a:spcBef>
            </a:pPr>
            <a:endParaRPr lang="ru-RU" dirty="0"/>
          </a:p>
          <a:p>
            <a:pPr indent="9000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136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2273300"/>
            <a:ext cx="10985500" cy="40640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СТОИМОСТНОЙ ЦЕНЗ УЧИТЫВАЕМЫХ УСЛУГ: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006" y="1669534"/>
            <a:ext cx="10817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0">
              <a:spcBef>
                <a:spcPts val="0"/>
              </a:spcBef>
            </a:pPr>
            <a:endParaRPr lang="ru-RU" dirty="0" smtClean="0"/>
          </a:p>
          <a:p>
            <a:pPr indent="900000">
              <a:spcBef>
                <a:spcPts val="0"/>
              </a:spcBef>
            </a:pPr>
            <a:endParaRPr lang="ru-RU" dirty="0"/>
          </a:p>
          <a:p>
            <a:pPr indent="900000">
              <a:spcBef>
                <a:spcPts val="0"/>
              </a:spcBef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806" y="1443841"/>
            <a:ext cx="108556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Отражению в отчете подлежат данные об услугах: </a:t>
            </a:r>
          </a:p>
          <a:p>
            <a:pPr indent="360000" algn="just"/>
            <a:r>
              <a:rPr lang="ru-RU" sz="2400" dirty="0">
                <a:solidFill>
                  <a:srgbClr val="FF0000"/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стоимость которых в пересчете в доллары США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 конкретному виду услуги суммарно по странам составила 1000 долларов США и более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отчетный месяц;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суммарная стоимость которых в пересчете в доллары США составила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50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долларов США и более за отчетный месяц по конкретной стране: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 услугам в области образования (коды 2110-2120), здравоохранения (код 2200), культуры и отдыха (коды 2310-2320), услуги в области спорта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код 2400), прочим индивидуальным услугам (код 2500);</a:t>
            </a:r>
          </a:p>
          <a:p>
            <a:pPr indent="360000"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 туристическим услугам (коды видов услуг 0210-0290), если на балансе организации имеются коллективные средства размещения.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3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09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1608" y="1091680"/>
            <a:ext cx="11305592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4244" y="2017953"/>
            <a:ext cx="5334001" cy="185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10806" y="1804956"/>
            <a:ext cx="11376394" cy="3771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/>
          </a:p>
          <a:p>
            <a:pPr marL="0" indent="360000" algn="just">
              <a:buNone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>Данные </a:t>
            </a:r>
            <a:r>
              <a:rPr lang="ru-RU" sz="5100" dirty="0">
                <a:solidFill>
                  <a:schemeClr val="accent6">
                    <a:lumMod val="50000"/>
                  </a:schemeClr>
                </a:solidFill>
              </a:rPr>
              <a:t>об экспорте и импорте услуг отражаются 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5100" dirty="0">
                <a:solidFill>
                  <a:schemeClr val="accent6">
                    <a:lumMod val="50000"/>
                  </a:schemeClr>
                </a:solidFill>
              </a:rPr>
              <a:t>белорусских рублях и в тысячах долларов США 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5100" dirty="0">
                <a:solidFill>
                  <a:schemeClr val="accent6">
                    <a:lumMod val="50000"/>
                  </a:schemeClr>
                </a:solidFill>
              </a:rPr>
              <a:t>одним знаком после запятой. Пересчет стоимости услуги в белорусские рубли и доллары США производится по официальному курсу, установленному Национальным банком, на дату подписания 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>документа, свидетельствующего </a:t>
            </a:r>
            <a:r>
              <a:rPr lang="ru-RU" sz="5100" dirty="0">
                <a:solidFill>
                  <a:schemeClr val="accent6">
                    <a:lumMod val="50000"/>
                  </a:schemeClr>
                </a:solidFill>
              </a:rPr>
              <a:t>об оказании услуги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51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1376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БАЗИС ФОРМИРОВАНИЯ ДАННЫХ ЭКСПОРТА И ИМПОРТА УСЛУГ: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4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72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0806" y="817981"/>
            <a:ext cx="60677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ОПРЕДЕЛЕНИЕ ВИДА УСЛУГИ: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9100" y="1869750"/>
            <a:ext cx="6159500" cy="241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Конкретный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вид услуги определяется в соответствии с предметом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договора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на ее оказание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48195" y="2743200"/>
            <a:ext cx="4939005" cy="262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141" y="3244334"/>
            <a:ext cx="109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3602" y="793101"/>
            <a:ext cx="52794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sz="2400" u="sng" dirty="0" smtClean="0">
                <a:solidFill>
                  <a:schemeClr val="bg1"/>
                </a:solidFill>
              </a:rPr>
              <a:t>ОСОБЕННОСТЬ!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200" dirty="0" smtClean="0">
                <a:solidFill>
                  <a:schemeClr val="bg1"/>
                </a:solidFill>
              </a:rPr>
              <a:t>Если </a:t>
            </a:r>
            <a:r>
              <a:rPr lang="ru-RU" sz="2200" dirty="0">
                <a:solidFill>
                  <a:schemeClr val="bg1"/>
                </a:solidFill>
              </a:rPr>
              <a:t>в договоре обязательства сторон </a:t>
            </a:r>
            <a:r>
              <a:rPr lang="ru-RU" sz="2200" dirty="0" smtClean="0">
                <a:solidFill>
                  <a:schemeClr val="bg1"/>
                </a:solidFill>
              </a:rPr>
              <a:t>предусматривают оказание сопутствующих </a:t>
            </a:r>
            <a:r>
              <a:rPr lang="ru-RU" sz="2200" dirty="0">
                <a:solidFill>
                  <a:schemeClr val="bg1"/>
                </a:solidFill>
              </a:rPr>
              <a:t>видов </a:t>
            </a:r>
            <a:r>
              <a:rPr lang="ru-RU" sz="2200" dirty="0" smtClean="0">
                <a:solidFill>
                  <a:schemeClr val="bg1"/>
                </a:solidFill>
              </a:rPr>
              <a:t>услуг, определенных </a:t>
            </a:r>
            <a:r>
              <a:rPr lang="ru-RU" sz="2200" dirty="0">
                <a:solidFill>
                  <a:schemeClr val="bg1"/>
                </a:solidFill>
              </a:rPr>
              <a:t>отдельным пунктом договора, то стоимость каждой услуги отражается по соответствующему  коду вида услуги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</a:p>
          <a:p>
            <a:pPr indent="360000" algn="just"/>
            <a:r>
              <a:rPr lang="ru-RU" sz="2200" dirty="0" smtClean="0">
                <a:solidFill>
                  <a:schemeClr val="bg1"/>
                </a:solidFill>
              </a:rPr>
              <a:t>Данные </a:t>
            </a:r>
            <a:r>
              <a:rPr lang="ru-RU" sz="2200" dirty="0">
                <a:solidFill>
                  <a:schemeClr val="bg1"/>
                </a:solidFill>
              </a:rPr>
              <a:t>об экспорте и импорте услуг включаются в отчет независимо от того, оказаны они на территории Республики Беларусь или за ее пределами.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altLang="ru-RU" sz="2200" dirty="0">
                <a:solidFill>
                  <a:schemeClr val="bg1"/>
                </a:solidFill>
              </a:rPr>
              <a:t>Распределение экспорта и импорта услуг по странам осуществляется </a:t>
            </a:r>
            <a:r>
              <a:rPr lang="ru-RU" altLang="ru-RU" sz="2200" dirty="0" smtClean="0">
                <a:solidFill>
                  <a:schemeClr val="bg1"/>
                </a:solidFill>
              </a:rPr>
              <a:t/>
            </a:r>
            <a:br>
              <a:rPr lang="ru-RU" altLang="ru-RU" sz="2200" dirty="0" smtClean="0">
                <a:solidFill>
                  <a:schemeClr val="bg1"/>
                </a:solidFill>
              </a:rPr>
            </a:br>
            <a:r>
              <a:rPr lang="ru-RU" altLang="ru-RU" sz="2200" dirty="0" smtClean="0">
                <a:solidFill>
                  <a:schemeClr val="bg1"/>
                </a:solidFill>
              </a:rPr>
              <a:t>в </a:t>
            </a:r>
            <a:r>
              <a:rPr lang="ru-RU" altLang="ru-RU" sz="2200" dirty="0">
                <a:solidFill>
                  <a:schemeClr val="bg1"/>
                </a:solidFill>
              </a:rPr>
              <a:t>соответствии с территориальной принадлежностью нерезидента, </a:t>
            </a:r>
            <a:r>
              <a:rPr lang="ru-RU" altLang="ru-RU" sz="2200" dirty="0" smtClean="0">
                <a:solidFill>
                  <a:schemeClr val="bg1"/>
                </a:solidFill>
              </a:rPr>
              <a:t/>
            </a:r>
            <a:br>
              <a:rPr lang="ru-RU" altLang="ru-RU" sz="2200" dirty="0" smtClean="0">
                <a:solidFill>
                  <a:schemeClr val="bg1"/>
                </a:solidFill>
              </a:rPr>
            </a:br>
            <a:r>
              <a:rPr lang="ru-RU" altLang="ru-RU" sz="2200" dirty="0" smtClean="0">
                <a:solidFill>
                  <a:schemeClr val="bg1"/>
                </a:solidFill>
              </a:rPr>
              <a:t>с </a:t>
            </a:r>
            <a:r>
              <a:rPr lang="ru-RU" altLang="ru-RU" sz="2200" dirty="0">
                <a:solidFill>
                  <a:schemeClr val="bg1"/>
                </a:solidFill>
              </a:rPr>
              <a:t>которым заключен </a:t>
            </a:r>
            <a:r>
              <a:rPr lang="ru-RU" altLang="ru-RU" sz="2200" dirty="0" smtClean="0">
                <a:solidFill>
                  <a:schemeClr val="bg1"/>
                </a:solidFill>
              </a:rPr>
              <a:t>договор.</a:t>
            </a:r>
            <a:endParaRPr lang="ru-RU" sz="2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5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136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2273300"/>
            <a:ext cx="10985500" cy="40640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комитет 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7" y="793101"/>
            <a:ext cx="10817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</a:rPr>
              <a:t>ОСОБЕННОСТИ МОМЕНТА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УЧЕТА: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006" y="1669534"/>
            <a:ext cx="10817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0">
              <a:spcBef>
                <a:spcPts val="0"/>
              </a:spcBef>
            </a:pPr>
            <a:endParaRPr lang="ru-RU" dirty="0" smtClean="0"/>
          </a:p>
          <a:p>
            <a:pPr indent="900000">
              <a:spcBef>
                <a:spcPts val="0"/>
              </a:spcBef>
            </a:pPr>
            <a:endParaRPr lang="ru-RU" dirty="0"/>
          </a:p>
          <a:p>
            <a:pPr indent="900000">
              <a:spcBef>
                <a:spcPts val="0"/>
              </a:spcBef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806" y="1443841"/>
            <a:ext cx="10855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806" y="1356485"/>
            <a:ext cx="108937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командировании работников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 пределы Республики Беларусь - по дате предоставления авансового отчета (при отсутствии авансового отчета, данные об импорте услуг отражаются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дате выписки счета и др. документов, свидетельствующих об оказании услуги);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360000" algn="just"/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туристические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услуги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 - по дате начала тура, указанной в договоре оказания туристических услуг (если подписывается акт оказанных услуг, то по дате подписания акта);</a:t>
            </a:r>
            <a:b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услуги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транспортированию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трубопроводу газа и передаче электроэнергии - дате последнего дня месяца оказания услуги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при условии наличия в документе, свидетельствующем об оказании услуги, указания на месяц, в котором была оказана соответствующая услуга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indent="360000"/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слуги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 электроснабжению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жилых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  административных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помещений, эксплуатационно-технические и другие коммунальные услуги следует отражать по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коду 1099 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дате выставления счета;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b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телекоммуникационные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услуги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(операторы электросвязи) - по дате последнего дня месяца оказания услуги;</a:t>
            </a:r>
            <a:b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услуги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области образования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 по дате выписки счета, а при отсутствии счета либо даты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нем - по дате оплаты (без разбивки по месяцам).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2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2015</Words>
  <Application>Microsoft Office PowerPoint</Application>
  <PresentationFormat>Произвольный</PresentationFormat>
  <Paragraphs>416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О порядке представления и заполнения государственной статистической отчетности  12-вэс (услуги) «Отчет  об экспорте и импорте услуг»    </vt:lpstr>
      <vt:lpstr>Презентация PowerPoint</vt:lpstr>
      <vt:lpstr>ФОРМУ 12-ВЭС (УСЛУГИ) ПРЕДСТАВЛЯЮТ: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Селицкая Светлана Викторовна</cp:lastModifiedBy>
  <cp:revision>195</cp:revision>
  <dcterms:created xsi:type="dcterms:W3CDTF">2024-01-02T12:50:44Z</dcterms:created>
  <dcterms:modified xsi:type="dcterms:W3CDTF">2026-02-04T13:16:45Z</dcterms:modified>
</cp:coreProperties>
</file>